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756" autoAdjust="0"/>
  </p:normalViewPr>
  <p:slideViewPr>
    <p:cSldViewPr>
      <p:cViewPr varScale="1">
        <p:scale>
          <a:sx n="134" d="100"/>
          <a:sy n="134" d="100"/>
        </p:scale>
        <p:origin x="10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99CD0839-5BFB-4FA1-AE13-5902729F23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EDD6190-7134-40C3-AF8A-39495E4151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29179B-C7F1-4820-9F52-A2D85463D196}" type="datetimeFigureOut">
              <a:rPr lang="ja-JP" altLang="en-US"/>
              <a:pPr>
                <a:defRPr/>
              </a:pPr>
              <a:t>2023/11/13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F5E2055B-4A18-4416-81DC-39128EF174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07459FC5-6783-430F-AB7E-6D8664A30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675D78B-CE59-489C-AC3B-7061664310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459115A-E4E3-47E4-9244-D1C57ECFA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B41C8A-3C5B-4D67-ADEE-0E859B99BD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E732534-AFC3-468F-9D28-9286B2AD3A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5CA737D-398F-4D75-8FDE-9402B3334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32C25D2-72FE-4048-B37D-ED12EE0AC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93322B3-B9CD-4976-A38D-15116CA1FAD9}" type="slidenum">
              <a:rPr lang="ja-JP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99F1C-8123-4A6B-A2C3-16FF2D80F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F0226D-CFD3-4403-86C9-DC2620C35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4F010-395D-4BD4-BF7C-CE3F630BF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0152-8728-4F6B-A83F-5950D305EF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392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B3933-F452-46B7-94D6-2E688ECB5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D93A73-FC8A-4AF2-B8B4-4793758E9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410DA6-A4A5-4DF3-80E9-EFF8D59D1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BCF6-260C-4696-81D2-C213AA4419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983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EE1A81-64DE-48A4-9152-ECB4BDCDD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33004-F886-444E-A9C4-54C15E861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4A9127-D8F2-4962-9401-30B1BF988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2ED6-CAFB-4B3D-8B9A-18EDE0EEFE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044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3373EC-ABC3-4159-B0AD-3FF3387D5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40A35-2114-4F33-A5B2-A981EA270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9DBFF-8DED-4333-8AC5-69F3D8AE5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BF5B-695B-45FD-8A34-606D9304C3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199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B7D05-A791-4040-9AC3-94B47DCB8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D2186-9932-4778-A4F1-7829770E6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C67325-5465-4FFF-9A47-84358511A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F1A5-D322-45AB-ABD0-DC46B7C433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274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3FCE4-7566-41B8-9E47-B4DF451D4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4A4D6-148C-4A52-9C3D-356BA96F3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011F9-D666-47A1-A84D-01EDE1C88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A411-00F5-40D3-B434-B56F6CC76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03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4D110C-8C16-4A69-8F52-8F5219516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8BDE7C-129A-4AC2-9730-4944B5053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94E7E1-02F2-499A-990F-B3F9B982C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CED8-3ABA-4115-890E-5019580A2A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140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ECCAEC-5337-46C9-B440-1A53208C4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D35098-F0D2-453C-84D4-69A3FD0CD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0D54BA-02F1-4175-B90C-9ACE8CFDA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9718-2F18-4ED8-AB36-E2548FEDEF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7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E07089-5652-4872-9B37-95A0CEB74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BA8B28-26CE-4EE4-9383-0F0570DD6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B2AC9A-D869-439A-A192-401EBBE00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1ED8-1A21-4A92-A2AE-26556B7AB6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505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F8472-34F7-465C-8807-713EAAEA8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4E4D0-D693-4CCF-A432-438A1A67A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469D3-C4EB-4DA5-B75C-E5E6BB3B0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D1E3-F224-4B06-9442-7E9C6E8500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873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656E0-5075-4AA2-8126-4EFE783CC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B76F7-D573-4612-BD35-CDA4CCE73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E0183C-12A6-44D7-B2D2-7B4A14F94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82D7-6BFD-4827-BE39-8C0CA81A9A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546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05AD64-9673-414E-84BC-968EA4FA7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F40423-0061-49F4-BB0D-CC7437A4F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CDDD2E-626C-40CE-A432-5C7EEF77DC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1FFC43-36EF-4B88-ADF3-316E6AE5C8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D2B27C-B7DE-4E96-AC7F-A3BF083259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6C4499-CFEE-47F6-8FEB-9114235D75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0DFA353D-AC75-45B2-86B6-EAE2EF1E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8599"/>
            <a:ext cx="8642350" cy="76944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1400" b="1" dirty="0"/>
              <a:t>　</a:t>
            </a:r>
            <a:r>
              <a:rPr lang="en-US" altLang="ja-JP" sz="2000" b="1" dirty="0">
                <a:latin typeface="+mn-lt"/>
              </a:rPr>
              <a:t>Development and control of artificial muscle and applying to soft robot</a:t>
            </a:r>
            <a:endParaRPr lang="en-US" altLang="ja-JP" sz="2000" b="1" dirty="0">
              <a:solidFill>
                <a:srgbClr val="FF0000"/>
              </a:solidFill>
              <a:latin typeface="+mn-lt"/>
            </a:endParaRPr>
          </a:p>
          <a:p>
            <a:pPr algn="r" eaLnBrk="1" hangingPunct="1">
              <a:defRPr/>
            </a:pPr>
            <a:r>
              <a:rPr lang="en-US" altLang="ja-JP" sz="2000" b="1" dirty="0"/>
              <a:t>Assistant professor</a:t>
            </a:r>
            <a:r>
              <a:rPr lang="ja-JP" altLang="en-US" sz="2000" b="1" dirty="0"/>
              <a:t>　</a:t>
            </a:r>
            <a:r>
              <a:rPr lang="en-US" altLang="ja-JP" sz="2000" b="1" dirty="0"/>
              <a:t>Hiroki </a:t>
            </a:r>
            <a:r>
              <a:rPr lang="en-US" altLang="ja-JP" sz="2000" b="1" dirty="0" err="1"/>
              <a:t>Tomori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  <a:r>
              <a:rPr lang="ja-JP" altLang="en-US" b="1" dirty="0"/>
              <a:t>　</a:t>
            </a:r>
          </a:p>
        </p:txBody>
      </p:sp>
      <p:sp>
        <p:nvSpPr>
          <p:cNvPr id="3077" name="Text Box 31">
            <a:extLst>
              <a:ext uri="{FF2B5EF4-FFF2-40B4-BE49-F238E27FC236}">
                <a16:creationId xmlns:a16="http://schemas.microsoft.com/office/drawing/2014/main" id="{B3D45CBE-7DE6-404A-BE03-FF618771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010" y="5106988"/>
            <a:ext cx="4427538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Yamagata University</a:t>
            </a:r>
            <a:r>
              <a:rPr lang="ja-JP" altLang="en-US" sz="1200" dirty="0"/>
              <a:t>  </a:t>
            </a:r>
            <a:r>
              <a:rPr lang="en-US" altLang="en-US" sz="1200" dirty="0"/>
              <a:t>Graduate School of Science and Engineering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/>
              <a:t>Research Interest </a:t>
            </a:r>
            <a:r>
              <a:rPr lang="ja-JP" altLang="en-US" sz="1200" dirty="0"/>
              <a:t>  ：　</a:t>
            </a:r>
            <a:r>
              <a:rPr lang="en-US" altLang="ja-JP" sz="1200" dirty="0"/>
              <a:t>Robotics</a:t>
            </a:r>
            <a:endParaRPr lang="ja-JP" alt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200" dirty="0"/>
              <a:t>E-mail </a:t>
            </a:r>
            <a:r>
              <a:rPr lang="ja-JP" altLang="en-US" sz="1200" dirty="0"/>
              <a:t>： </a:t>
            </a:r>
            <a:r>
              <a:rPr lang="en-US" altLang="ja-JP" sz="1200" dirty="0"/>
              <a:t>tomori@yz.yamagata-u.ac.jp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/>
              <a:t>Tel  </a:t>
            </a:r>
            <a:r>
              <a:rPr lang="ja-JP" altLang="en-US" sz="1200" dirty="0"/>
              <a:t>： </a:t>
            </a:r>
            <a:r>
              <a:rPr lang="en-US" altLang="ja-JP" sz="1200" dirty="0"/>
              <a:t>+81-238-26-3217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200" dirty="0"/>
              <a:t>HP  </a:t>
            </a:r>
            <a:r>
              <a:rPr lang="ja-JP" altLang="en-US" sz="1200" dirty="0"/>
              <a:t>：</a:t>
            </a:r>
            <a:r>
              <a:rPr lang="en-US" altLang="ja-JP" sz="1200" dirty="0"/>
              <a:t>http://tomori.yz.yamagata-u.ac.jp/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2ECA60E5-86E0-4507-9042-285E59FD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423" y="1273769"/>
            <a:ext cx="4429125" cy="378565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200" dirty="0">
                <a:solidFill>
                  <a:srgbClr val="000000"/>
                </a:solidFill>
              </a:rPr>
              <a:t>Content</a:t>
            </a:r>
            <a:r>
              <a:rPr lang="ja-JP" altLang="en-US" sz="1200" dirty="0">
                <a:solidFill>
                  <a:srgbClr val="000000"/>
                </a:solidFill>
              </a:rPr>
              <a:t>：</a:t>
            </a:r>
          </a:p>
          <a:p>
            <a:pPr eaLnBrk="1" hangingPunct="1">
              <a:defRPr/>
            </a:pP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FF0000"/>
                </a:solidFill>
              </a:rPr>
              <a:t>A pneumatic rubber artificial muscle </a:t>
            </a:r>
            <a:r>
              <a:rPr lang="en-US" altLang="ja-JP" sz="1200" dirty="0">
                <a:solidFill>
                  <a:srgbClr val="000000"/>
                </a:solidFill>
              </a:rPr>
              <a:t>made of rubber and fibers generates contraction and bending depending on arranged fiber by air pressure. The artificial muscle has </a:t>
            </a:r>
            <a:r>
              <a:rPr lang="en-US" altLang="ja-JP" sz="1200" dirty="0">
                <a:solidFill>
                  <a:srgbClr val="FF0000"/>
                </a:solidFill>
              </a:rPr>
              <a:t>flexibility and lightness </a:t>
            </a:r>
            <a:r>
              <a:rPr lang="en-US" altLang="ja-JP" sz="1200" dirty="0">
                <a:solidFill>
                  <a:srgbClr val="000000"/>
                </a:solidFill>
              </a:rPr>
              <a:t>which allow a robot to </a:t>
            </a:r>
            <a:r>
              <a:rPr lang="en-US" altLang="ja-JP" sz="1200" dirty="0">
                <a:solidFill>
                  <a:srgbClr val="FF0000"/>
                </a:solidFill>
              </a:rPr>
              <a:t>contact with human and object safely</a:t>
            </a:r>
            <a:r>
              <a:rPr lang="en-US" altLang="ja-JP" sz="1200" dirty="0">
                <a:solidFill>
                  <a:srgbClr val="000000"/>
                </a:solidFill>
              </a:rPr>
              <a:t>. Furthermore, its </a:t>
            </a:r>
            <a:r>
              <a:rPr lang="en-US" altLang="ja-JP" sz="1200" dirty="0">
                <a:solidFill>
                  <a:srgbClr val="FF0000"/>
                </a:solidFill>
              </a:rPr>
              <a:t>high output density </a:t>
            </a:r>
            <a:r>
              <a:rPr lang="en-US" altLang="ja-JP" sz="1200" dirty="0">
                <a:solidFill>
                  <a:srgbClr val="000000"/>
                </a:solidFill>
              </a:rPr>
              <a:t>can be used for practical task.</a:t>
            </a:r>
          </a:p>
          <a:p>
            <a:pPr eaLnBrk="1" hangingPunct="1">
              <a:defRPr/>
            </a:pP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We are improving structure and material of  artificial muscles for practical application, and developing soft robots. </a:t>
            </a:r>
            <a:r>
              <a:rPr lang="en-US" altLang="ja-JP" sz="1200" dirty="0">
                <a:solidFill>
                  <a:srgbClr val="FF0000"/>
                </a:solidFill>
              </a:rPr>
              <a:t>A power assist suit </a:t>
            </a:r>
            <a:r>
              <a:rPr lang="en-US" altLang="ja-JP" sz="1200" dirty="0">
                <a:solidFill>
                  <a:srgbClr val="000000"/>
                </a:solidFill>
              </a:rPr>
              <a:t>driven by artificial muscles have </a:t>
            </a:r>
            <a:r>
              <a:rPr lang="en-US" altLang="ja-JP" sz="1200" dirty="0">
                <a:solidFill>
                  <a:srgbClr val="FF0000"/>
                </a:solidFill>
              </a:rPr>
              <a:t>smart mechanism</a:t>
            </a:r>
            <a:r>
              <a:rPr lang="en-US" altLang="ja-JP" sz="1200" dirty="0">
                <a:solidFill>
                  <a:srgbClr val="000000"/>
                </a:solidFill>
              </a:rPr>
              <a:t>, </a:t>
            </a:r>
            <a:r>
              <a:rPr lang="en-US" altLang="ja-JP" sz="1200" dirty="0">
                <a:solidFill>
                  <a:srgbClr val="FF0000"/>
                </a:solidFill>
              </a:rPr>
              <a:t>high output</a:t>
            </a:r>
            <a:r>
              <a:rPr lang="en-US" altLang="ja-JP" sz="1200" dirty="0">
                <a:solidFill>
                  <a:srgbClr val="000000"/>
                </a:solidFill>
              </a:rPr>
              <a:t> and </a:t>
            </a:r>
            <a:r>
              <a:rPr lang="en-US" altLang="ja-JP" sz="1200" dirty="0">
                <a:solidFill>
                  <a:srgbClr val="FF0000"/>
                </a:solidFill>
              </a:rPr>
              <a:t>water and dustproof</a:t>
            </a:r>
            <a:r>
              <a:rPr lang="en-US" altLang="ja-JP" sz="1200" dirty="0">
                <a:solidFill>
                  <a:srgbClr val="000000"/>
                </a:solidFill>
              </a:rPr>
              <a:t> suitable for agricultural work. Furthermore, bending units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consisted with lightweight actuators has advantage in developing a multi-degree of freedom flexible manipulator like an elephant nose by connecting them. </a:t>
            </a:r>
            <a:r>
              <a:rPr lang="en-US" altLang="ja-JP" sz="1200" dirty="0">
                <a:solidFill>
                  <a:srgbClr val="FF0000"/>
                </a:solidFill>
              </a:rPr>
              <a:t>A self-deformation robot </a:t>
            </a:r>
            <a:r>
              <a:rPr lang="en-US" altLang="ja-JP" sz="1200" dirty="0">
                <a:solidFill>
                  <a:srgbClr val="000000"/>
                </a:solidFill>
              </a:rPr>
              <a:t>with frame structure composed of artificial muscles is applicable to a probe robot which can contact with around environment safely.</a:t>
            </a:r>
          </a:p>
          <a:p>
            <a:pPr eaLnBrk="1" hangingPunct="1"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ja-JP" sz="1200" dirty="0"/>
              <a:t>Appealing point</a:t>
            </a:r>
            <a:r>
              <a:rPr lang="ja-JP" altLang="en-US" sz="1200" dirty="0"/>
              <a:t>：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ja-JP" sz="1200" dirty="0">
                <a:solidFill>
                  <a:srgbClr val="000000"/>
                </a:solidFill>
              </a:rPr>
              <a:t> We pursue the research in order artificial muscles to be familiarized to the public. We are also trying to propose novel mechanisms for actuators with various functional material .</a:t>
            </a:r>
          </a:p>
        </p:txBody>
      </p:sp>
      <p:sp>
        <p:nvSpPr>
          <p:cNvPr id="3079" name="テキスト ボックス 36">
            <a:extLst>
              <a:ext uri="{FF2B5EF4-FFF2-40B4-BE49-F238E27FC236}">
                <a16:creationId xmlns:a16="http://schemas.microsoft.com/office/drawing/2014/main" id="{C1577653-02FE-4FCD-A93F-99364DBD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73769"/>
            <a:ext cx="4191000" cy="5404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Figure 1. Smart mechanism of power assist suit.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Figure 2. Single bending unit for manipulator.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Figure 3. Rolling motion of self-deformation robot.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B08FB9-94C6-656E-6A53-95138F7D8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87"/>
          <a:stretch/>
        </p:blipFill>
        <p:spPr>
          <a:xfrm>
            <a:off x="292479" y="3438237"/>
            <a:ext cx="1903257" cy="10553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75507B-7970-DCF7-A288-6DA8AC06E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05" y="4775444"/>
            <a:ext cx="3435963" cy="154535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69E67BC-5B29-022A-6EBD-EFA864460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123" y="1479445"/>
            <a:ext cx="2118243" cy="16681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91C6806-8D29-4A4A-FE3B-4713C05C63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7" b="26496"/>
          <a:stretch/>
        </p:blipFill>
        <p:spPr>
          <a:xfrm>
            <a:off x="2360836" y="3429000"/>
            <a:ext cx="1583637" cy="10553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82C32CC-E323-4238-57D8-8CDA28720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79" y="1391767"/>
            <a:ext cx="1993565" cy="1755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90122BE-7F7F-76E8-9B0E-BAAE16424A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0" y="5367420"/>
            <a:ext cx="1201016" cy="1261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269</Words>
  <Application>Microsoft Office PowerPoint</Application>
  <PresentationFormat>画面に合わせる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標準デザイン</vt:lpstr>
      <vt:lpstr>PowerPoint プレゼンテーション</vt:lpstr>
    </vt:vector>
  </TitlesOfParts>
  <Company>Yamagata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Iizuka</dc:creator>
  <cp:lastModifiedBy>央貴 戸森</cp:lastModifiedBy>
  <cp:revision>90</cp:revision>
  <dcterms:created xsi:type="dcterms:W3CDTF">2006-01-13T03:31:01Z</dcterms:created>
  <dcterms:modified xsi:type="dcterms:W3CDTF">2023-11-13T05:21:20Z</dcterms:modified>
</cp:coreProperties>
</file>