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6858000" type="screen4x3"/>
  <p:notesSz cx="6888163" cy="10021888"/>
  <p:defaultTex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00"/>
    <a:srgbClr val="FFFF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56" autoAdjust="0"/>
  </p:normalViewPr>
  <p:slideViewPr>
    <p:cSldViewPr>
      <p:cViewPr varScale="1">
        <p:scale>
          <a:sx n="124" d="100"/>
          <a:sy n="124" d="100"/>
        </p:scale>
        <p:origin x="12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7EEF6C8E-7052-484F-8DD6-1C79461180B7}"/>
              </a:ext>
            </a:extLst>
          </p:cNvPr>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pPr>
              <a:defRPr/>
            </a:pPr>
            <a:endParaRPr lang="ja-JP" altLang="en-US"/>
          </a:p>
        </p:txBody>
      </p:sp>
      <p:sp>
        <p:nvSpPr>
          <p:cNvPr id="3" name="日付プレースホルダ 2">
            <a:extLst>
              <a:ext uri="{FF2B5EF4-FFF2-40B4-BE49-F238E27FC236}">
                <a16:creationId xmlns:a16="http://schemas.microsoft.com/office/drawing/2014/main" id="{34096A6D-8120-4E75-8ABB-A4D949DDD2AA}"/>
              </a:ext>
            </a:extLst>
          </p:cNvPr>
          <p:cNvSpPr>
            <a:spLocks noGrp="1"/>
          </p:cNvSpPr>
          <p:nvPr>
            <p:ph type="dt" idx="1"/>
          </p:nvPr>
        </p:nvSpPr>
        <p:spPr>
          <a:xfrm>
            <a:off x="3901698" y="0"/>
            <a:ext cx="2984871" cy="501094"/>
          </a:xfrm>
          <a:prstGeom prst="rect">
            <a:avLst/>
          </a:prstGeom>
        </p:spPr>
        <p:txBody>
          <a:bodyPr vert="horz" lIns="96625" tIns="48312" rIns="96625" bIns="48312" rtlCol="0"/>
          <a:lstStyle>
            <a:lvl1pPr algn="r">
              <a:defRPr sz="1300"/>
            </a:lvl1pPr>
          </a:lstStyle>
          <a:p>
            <a:pPr>
              <a:defRPr/>
            </a:pPr>
            <a:fld id="{9DDC6FA2-E201-44B1-A790-19176E2717F5}" type="datetimeFigureOut">
              <a:rPr lang="ja-JP" altLang="en-US"/>
              <a:pPr>
                <a:defRPr/>
              </a:pPr>
              <a:t>2023/12/20</a:t>
            </a:fld>
            <a:endParaRPr lang="ja-JP" altLang="en-US"/>
          </a:p>
        </p:txBody>
      </p:sp>
      <p:sp>
        <p:nvSpPr>
          <p:cNvPr id="4" name="スライド イメージ プレースホルダ 3">
            <a:extLst>
              <a:ext uri="{FF2B5EF4-FFF2-40B4-BE49-F238E27FC236}">
                <a16:creationId xmlns:a16="http://schemas.microsoft.com/office/drawing/2014/main" id="{9605D6AA-4556-4E4B-9F74-D8D5BBF6A014}"/>
              </a:ext>
            </a:extLst>
          </p:cNvPr>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6625" tIns="48312" rIns="96625" bIns="48312" rtlCol="0" anchor="ctr"/>
          <a:lstStyle/>
          <a:p>
            <a:pPr lvl="0"/>
            <a:endParaRPr lang="ja-JP" altLang="en-US" noProof="0"/>
          </a:p>
        </p:txBody>
      </p:sp>
      <p:sp>
        <p:nvSpPr>
          <p:cNvPr id="5" name="ノート プレースホルダ 4">
            <a:extLst>
              <a:ext uri="{FF2B5EF4-FFF2-40B4-BE49-F238E27FC236}">
                <a16:creationId xmlns:a16="http://schemas.microsoft.com/office/drawing/2014/main" id="{AD47EB66-0B51-457F-9184-0BDDFF9B162C}"/>
              </a:ext>
            </a:extLst>
          </p:cNvPr>
          <p:cNvSpPr>
            <a:spLocks noGrp="1"/>
          </p:cNvSpPr>
          <p:nvPr>
            <p:ph type="body" sz="quarter" idx="3"/>
          </p:nvPr>
        </p:nvSpPr>
        <p:spPr>
          <a:xfrm>
            <a:off x="688817" y="4760397"/>
            <a:ext cx="5510530" cy="4509850"/>
          </a:xfrm>
          <a:prstGeom prst="rect">
            <a:avLst/>
          </a:prstGeom>
        </p:spPr>
        <p:txBody>
          <a:bodyPr vert="horz" lIns="96625" tIns="48312" rIns="96625" bIns="48312"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196A258B-9A64-4B7E-8C08-19D0F8046719}"/>
              </a:ext>
            </a:extLst>
          </p:cNvPr>
          <p:cNvSpPr>
            <a:spLocks noGrp="1"/>
          </p:cNvSpPr>
          <p:nvPr>
            <p:ph type="ftr" sz="quarter" idx="4"/>
          </p:nvPr>
        </p:nvSpPr>
        <p:spPr>
          <a:xfrm>
            <a:off x="0" y="9519054"/>
            <a:ext cx="2984871" cy="501094"/>
          </a:xfrm>
          <a:prstGeom prst="rect">
            <a:avLst/>
          </a:prstGeom>
        </p:spPr>
        <p:txBody>
          <a:bodyPr vert="horz" lIns="96625" tIns="48312" rIns="96625" bIns="48312" rtlCol="0" anchor="b"/>
          <a:lstStyle>
            <a:lvl1pPr algn="l">
              <a:defRPr sz="1300"/>
            </a:lvl1pPr>
          </a:lstStyle>
          <a:p>
            <a:pPr>
              <a:defRPr/>
            </a:pPr>
            <a:endParaRPr lang="ja-JP" altLang="en-US"/>
          </a:p>
        </p:txBody>
      </p:sp>
      <p:sp>
        <p:nvSpPr>
          <p:cNvPr id="7" name="スライド番号プレースホルダ 6">
            <a:extLst>
              <a:ext uri="{FF2B5EF4-FFF2-40B4-BE49-F238E27FC236}">
                <a16:creationId xmlns:a16="http://schemas.microsoft.com/office/drawing/2014/main" id="{985330D4-EC66-461B-9542-5F483DEDEA8A}"/>
              </a:ext>
            </a:extLst>
          </p:cNvPr>
          <p:cNvSpPr>
            <a:spLocks noGrp="1"/>
          </p:cNvSpPr>
          <p:nvPr>
            <p:ph type="sldNum" sz="quarter" idx="5"/>
          </p:nvPr>
        </p:nvSpPr>
        <p:spPr>
          <a:xfrm>
            <a:off x="3901698" y="9519054"/>
            <a:ext cx="2984871" cy="501094"/>
          </a:xfrm>
          <a:prstGeom prst="rect">
            <a:avLst/>
          </a:prstGeom>
        </p:spPr>
        <p:txBody>
          <a:bodyPr vert="horz" wrap="square" lIns="96625" tIns="48312" rIns="96625" bIns="48312" numCol="1" anchor="b" anchorCtr="0" compatLnSpc="1">
            <a:prstTxWarp prst="textNoShape">
              <a:avLst/>
            </a:prstTxWarp>
          </a:bodyPr>
          <a:lstStyle>
            <a:lvl1pPr algn="r">
              <a:defRPr sz="1300"/>
            </a:lvl1pPr>
          </a:lstStyle>
          <a:p>
            <a:fld id="{386422F0-A382-497E-8045-22B5267ACB3F}" type="slidenum">
              <a:rPr lang="ja-JP" altLang="en-US"/>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8297B2FB-D663-4690-95C6-98EAA3FD31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id="{F66D69A4-E012-4781-ABC2-0DCBDA84A6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（フリーイラスト「いらすとや」を利用）</a:t>
            </a:r>
          </a:p>
        </p:txBody>
      </p:sp>
      <p:sp>
        <p:nvSpPr>
          <p:cNvPr id="4100" name="スライド番号プレースホルダ 3">
            <a:extLst>
              <a:ext uri="{FF2B5EF4-FFF2-40B4-BE49-F238E27FC236}">
                <a16:creationId xmlns:a16="http://schemas.microsoft.com/office/drawing/2014/main" id="{C85930BC-7C65-45E6-8517-A291BC0B0C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anose="02020603050405020304" pitchFamily="18" charset="0"/>
                <a:ea typeface="ＭＳ Ｐゴシック" panose="020B0600070205080204" pitchFamily="50" charset="-128"/>
              </a:defRPr>
            </a:lvl1pPr>
            <a:lvl2pPr marL="785075" indent="-301952" eaLnBrk="0" hangingPunct="0">
              <a:defRPr kumimoji="1" sz="2500">
                <a:solidFill>
                  <a:schemeClr val="tx1"/>
                </a:solidFill>
                <a:latin typeface="Times New Roman" panose="02020603050405020304" pitchFamily="18" charset="0"/>
                <a:ea typeface="ＭＳ Ｐゴシック" panose="020B0600070205080204" pitchFamily="50" charset="-128"/>
              </a:defRPr>
            </a:lvl2pPr>
            <a:lvl3pPr marL="1207808" indent="-241562" eaLnBrk="0" hangingPunct="0">
              <a:defRPr kumimoji="1" sz="2500">
                <a:solidFill>
                  <a:schemeClr val="tx1"/>
                </a:solidFill>
                <a:latin typeface="Times New Roman" panose="02020603050405020304" pitchFamily="18" charset="0"/>
                <a:ea typeface="ＭＳ Ｐゴシック" panose="020B0600070205080204" pitchFamily="50" charset="-128"/>
              </a:defRPr>
            </a:lvl3pPr>
            <a:lvl4pPr marL="1690931" indent="-241562" eaLnBrk="0" hangingPunct="0">
              <a:defRPr kumimoji="1" sz="2500">
                <a:solidFill>
                  <a:schemeClr val="tx1"/>
                </a:solidFill>
                <a:latin typeface="Times New Roman" panose="02020603050405020304" pitchFamily="18" charset="0"/>
                <a:ea typeface="ＭＳ Ｐゴシック" panose="020B0600070205080204" pitchFamily="50" charset="-128"/>
              </a:defRPr>
            </a:lvl4pPr>
            <a:lvl5pPr marL="2174055" indent="-241562" eaLnBrk="0" hangingPunct="0">
              <a:defRPr kumimoji="1" sz="2500">
                <a:solidFill>
                  <a:schemeClr val="tx1"/>
                </a:solidFill>
                <a:latin typeface="Times New Roman" panose="02020603050405020304" pitchFamily="18" charset="0"/>
                <a:ea typeface="ＭＳ Ｐゴシック" panose="020B0600070205080204" pitchFamily="50" charset="-128"/>
              </a:defRPr>
            </a:lvl5pPr>
            <a:lvl6pPr marL="2657178" indent="-241562" eaLnBrk="0" fontAlgn="base" hangingPunct="0">
              <a:spcBef>
                <a:spcPct val="0"/>
              </a:spcBef>
              <a:spcAft>
                <a:spcPct val="0"/>
              </a:spcAft>
              <a:defRPr kumimoji="1" sz="2500">
                <a:solidFill>
                  <a:schemeClr val="tx1"/>
                </a:solidFill>
                <a:latin typeface="Times New Roman" panose="02020603050405020304" pitchFamily="18" charset="0"/>
                <a:ea typeface="ＭＳ Ｐゴシック" panose="020B0600070205080204" pitchFamily="50" charset="-128"/>
              </a:defRPr>
            </a:lvl6pPr>
            <a:lvl7pPr marL="3140301" indent="-241562" eaLnBrk="0" fontAlgn="base" hangingPunct="0">
              <a:spcBef>
                <a:spcPct val="0"/>
              </a:spcBef>
              <a:spcAft>
                <a:spcPct val="0"/>
              </a:spcAft>
              <a:defRPr kumimoji="1" sz="2500">
                <a:solidFill>
                  <a:schemeClr val="tx1"/>
                </a:solidFill>
                <a:latin typeface="Times New Roman" panose="02020603050405020304" pitchFamily="18" charset="0"/>
                <a:ea typeface="ＭＳ Ｐゴシック" panose="020B0600070205080204" pitchFamily="50" charset="-128"/>
              </a:defRPr>
            </a:lvl7pPr>
            <a:lvl8pPr marL="3623424" indent="-241562" eaLnBrk="0" fontAlgn="base" hangingPunct="0">
              <a:spcBef>
                <a:spcPct val="0"/>
              </a:spcBef>
              <a:spcAft>
                <a:spcPct val="0"/>
              </a:spcAft>
              <a:defRPr kumimoji="1" sz="2500">
                <a:solidFill>
                  <a:schemeClr val="tx1"/>
                </a:solidFill>
                <a:latin typeface="Times New Roman" panose="02020603050405020304" pitchFamily="18" charset="0"/>
                <a:ea typeface="ＭＳ Ｐゴシック" panose="020B0600070205080204" pitchFamily="50" charset="-128"/>
              </a:defRPr>
            </a:lvl8pPr>
            <a:lvl9pPr marL="4106548" indent="-241562" eaLnBrk="0" fontAlgn="base" hangingPunct="0">
              <a:spcBef>
                <a:spcPct val="0"/>
              </a:spcBef>
              <a:spcAft>
                <a:spcPct val="0"/>
              </a:spcAft>
              <a:defRPr kumimoji="1" sz="2500">
                <a:solidFill>
                  <a:schemeClr val="tx1"/>
                </a:solidFill>
                <a:latin typeface="Times New Roman" panose="02020603050405020304" pitchFamily="18" charset="0"/>
                <a:ea typeface="ＭＳ Ｐゴシック" panose="020B0600070205080204" pitchFamily="50" charset="-128"/>
              </a:defRPr>
            </a:lvl9pPr>
          </a:lstStyle>
          <a:p>
            <a:pPr eaLnBrk="1" hangingPunct="1"/>
            <a:fld id="{52149B31-94A9-490C-BAF7-D4F735FB2E54}" type="slidenum">
              <a:rPr lang="ja-JP" altLang="en-US" sz="1300"/>
              <a:pPr eaLnBrk="1" hangingPunct="1"/>
              <a:t>1</a:t>
            </a:fld>
            <a:endParaRPr lang="en-US" altLang="ja-JP"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1948AA0E-DF3D-471E-B372-2CD29B442D1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E75AA621-B66C-458D-A02C-F38E7EE28FD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580B442-0409-40A2-B310-193D285DF3E1}"/>
              </a:ext>
            </a:extLst>
          </p:cNvPr>
          <p:cNvSpPr>
            <a:spLocks noGrp="1" noChangeArrowheads="1"/>
          </p:cNvSpPr>
          <p:nvPr>
            <p:ph type="sldNum" sz="quarter" idx="12"/>
          </p:nvPr>
        </p:nvSpPr>
        <p:spPr>
          <a:ln/>
        </p:spPr>
        <p:txBody>
          <a:bodyPr/>
          <a:lstStyle>
            <a:lvl1pPr>
              <a:defRPr/>
            </a:lvl1pPr>
          </a:lstStyle>
          <a:p>
            <a:fld id="{71037BAA-6DA6-4239-BA87-4C798D42A007}" type="slidenum">
              <a:rPr lang="en-US" altLang="ja-JP"/>
              <a:pPr/>
              <a:t>‹#›</a:t>
            </a:fld>
            <a:endParaRPr lang="en-US" altLang="ja-JP"/>
          </a:p>
        </p:txBody>
      </p:sp>
    </p:spTree>
    <p:extLst>
      <p:ext uri="{BB962C8B-B14F-4D97-AF65-F5344CB8AC3E}">
        <p14:creationId xmlns:p14="http://schemas.microsoft.com/office/powerpoint/2010/main" val="3108752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8FB07D1-9388-4C8B-957F-C40242FAAD0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6CE0C22-B20E-46D9-8503-47BAC74D614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163B6BA-A2A0-432D-8637-C3A7C9D632D6}"/>
              </a:ext>
            </a:extLst>
          </p:cNvPr>
          <p:cNvSpPr>
            <a:spLocks noGrp="1" noChangeArrowheads="1"/>
          </p:cNvSpPr>
          <p:nvPr>
            <p:ph type="sldNum" sz="quarter" idx="12"/>
          </p:nvPr>
        </p:nvSpPr>
        <p:spPr>
          <a:ln/>
        </p:spPr>
        <p:txBody>
          <a:bodyPr/>
          <a:lstStyle>
            <a:lvl1pPr>
              <a:defRPr/>
            </a:lvl1pPr>
          </a:lstStyle>
          <a:p>
            <a:fld id="{C06E1DBA-68FF-4EFF-A7F4-1CBB6BE21001}" type="slidenum">
              <a:rPr lang="en-US" altLang="ja-JP"/>
              <a:pPr/>
              <a:t>‹#›</a:t>
            </a:fld>
            <a:endParaRPr lang="en-US" altLang="ja-JP"/>
          </a:p>
        </p:txBody>
      </p:sp>
    </p:spTree>
    <p:extLst>
      <p:ext uri="{BB962C8B-B14F-4D97-AF65-F5344CB8AC3E}">
        <p14:creationId xmlns:p14="http://schemas.microsoft.com/office/powerpoint/2010/main" val="230312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04DD9DD-2F1B-48C3-8ADC-DC6B9586CED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E5E472F-4048-4048-9A7D-53073C4DE05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08B3C51-40E6-4518-9B6C-218A6C02BCB5}"/>
              </a:ext>
            </a:extLst>
          </p:cNvPr>
          <p:cNvSpPr>
            <a:spLocks noGrp="1" noChangeArrowheads="1"/>
          </p:cNvSpPr>
          <p:nvPr>
            <p:ph type="sldNum" sz="quarter" idx="12"/>
          </p:nvPr>
        </p:nvSpPr>
        <p:spPr>
          <a:ln/>
        </p:spPr>
        <p:txBody>
          <a:bodyPr/>
          <a:lstStyle>
            <a:lvl1pPr>
              <a:defRPr/>
            </a:lvl1pPr>
          </a:lstStyle>
          <a:p>
            <a:fld id="{3EA1DDF5-736F-4934-8CFC-65AADC6F3816}" type="slidenum">
              <a:rPr lang="en-US" altLang="ja-JP"/>
              <a:pPr/>
              <a:t>‹#›</a:t>
            </a:fld>
            <a:endParaRPr lang="en-US" altLang="ja-JP"/>
          </a:p>
        </p:txBody>
      </p:sp>
    </p:spTree>
    <p:extLst>
      <p:ext uri="{BB962C8B-B14F-4D97-AF65-F5344CB8AC3E}">
        <p14:creationId xmlns:p14="http://schemas.microsoft.com/office/powerpoint/2010/main" val="370221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2F7DC247-8B0D-4439-AD01-96075925270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7D04226B-47CF-4305-A28E-1BAAF988AF5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46A63AD6-4FE9-4965-A3AF-0089E4707C11}"/>
              </a:ext>
            </a:extLst>
          </p:cNvPr>
          <p:cNvSpPr>
            <a:spLocks noGrp="1" noChangeArrowheads="1"/>
          </p:cNvSpPr>
          <p:nvPr>
            <p:ph type="sldNum" sz="quarter" idx="12"/>
          </p:nvPr>
        </p:nvSpPr>
        <p:spPr>
          <a:ln/>
        </p:spPr>
        <p:txBody>
          <a:bodyPr/>
          <a:lstStyle>
            <a:lvl1pPr>
              <a:defRPr/>
            </a:lvl1pPr>
          </a:lstStyle>
          <a:p>
            <a:fld id="{06DD632D-8F06-480C-972E-80DBED1C2EF8}" type="slidenum">
              <a:rPr lang="en-US" altLang="ja-JP"/>
              <a:pPr/>
              <a:t>‹#›</a:t>
            </a:fld>
            <a:endParaRPr lang="en-US" altLang="ja-JP"/>
          </a:p>
        </p:txBody>
      </p:sp>
    </p:spTree>
    <p:extLst>
      <p:ext uri="{BB962C8B-B14F-4D97-AF65-F5344CB8AC3E}">
        <p14:creationId xmlns:p14="http://schemas.microsoft.com/office/powerpoint/2010/main" val="323102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482E7FD3-0116-4E6C-92C1-F4897C84D1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F5F8004-12DF-41D4-9838-BECE7F79462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873DA37-79F4-40F4-9C1B-7BB713A67362}"/>
              </a:ext>
            </a:extLst>
          </p:cNvPr>
          <p:cNvSpPr>
            <a:spLocks noGrp="1" noChangeArrowheads="1"/>
          </p:cNvSpPr>
          <p:nvPr>
            <p:ph type="sldNum" sz="quarter" idx="12"/>
          </p:nvPr>
        </p:nvSpPr>
        <p:spPr>
          <a:ln/>
        </p:spPr>
        <p:txBody>
          <a:bodyPr/>
          <a:lstStyle>
            <a:lvl1pPr>
              <a:defRPr/>
            </a:lvl1pPr>
          </a:lstStyle>
          <a:p>
            <a:fld id="{3C6EE4E0-EF6D-4A5E-998C-B118ACAEEE42}" type="slidenum">
              <a:rPr lang="en-US" altLang="ja-JP"/>
              <a:pPr/>
              <a:t>‹#›</a:t>
            </a:fld>
            <a:endParaRPr lang="en-US" altLang="ja-JP"/>
          </a:p>
        </p:txBody>
      </p:sp>
    </p:spTree>
    <p:extLst>
      <p:ext uri="{BB962C8B-B14F-4D97-AF65-F5344CB8AC3E}">
        <p14:creationId xmlns:p14="http://schemas.microsoft.com/office/powerpoint/2010/main" val="175831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284A162D-9294-402C-B85B-D7E7AB94091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B83DA507-A488-47EB-ABC8-AA560DABDDB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D5A0E15E-01D9-4C35-98E1-A0E080AFF288}"/>
              </a:ext>
            </a:extLst>
          </p:cNvPr>
          <p:cNvSpPr>
            <a:spLocks noGrp="1" noChangeArrowheads="1"/>
          </p:cNvSpPr>
          <p:nvPr>
            <p:ph type="sldNum" sz="quarter" idx="12"/>
          </p:nvPr>
        </p:nvSpPr>
        <p:spPr>
          <a:ln/>
        </p:spPr>
        <p:txBody>
          <a:bodyPr/>
          <a:lstStyle>
            <a:lvl1pPr>
              <a:defRPr/>
            </a:lvl1pPr>
          </a:lstStyle>
          <a:p>
            <a:fld id="{590A6FBD-6368-4A22-9057-6DB7864A1104}" type="slidenum">
              <a:rPr lang="en-US" altLang="ja-JP"/>
              <a:pPr/>
              <a:t>‹#›</a:t>
            </a:fld>
            <a:endParaRPr lang="en-US" altLang="ja-JP"/>
          </a:p>
        </p:txBody>
      </p:sp>
    </p:spTree>
    <p:extLst>
      <p:ext uri="{BB962C8B-B14F-4D97-AF65-F5344CB8AC3E}">
        <p14:creationId xmlns:p14="http://schemas.microsoft.com/office/powerpoint/2010/main" val="418778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8F958DCC-AD92-4716-A6E8-1984E83DB08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B512A9D3-6704-4010-8A59-E90960B9D7C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D20FCE6C-94F0-4557-A1CB-13E20F94C4B2}"/>
              </a:ext>
            </a:extLst>
          </p:cNvPr>
          <p:cNvSpPr>
            <a:spLocks noGrp="1" noChangeArrowheads="1"/>
          </p:cNvSpPr>
          <p:nvPr>
            <p:ph type="sldNum" sz="quarter" idx="12"/>
          </p:nvPr>
        </p:nvSpPr>
        <p:spPr>
          <a:ln/>
        </p:spPr>
        <p:txBody>
          <a:bodyPr/>
          <a:lstStyle>
            <a:lvl1pPr>
              <a:defRPr/>
            </a:lvl1pPr>
          </a:lstStyle>
          <a:p>
            <a:fld id="{E29BB62D-383C-40C7-B8D8-6FC2BAEB91B9}" type="slidenum">
              <a:rPr lang="en-US" altLang="ja-JP"/>
              <a:pPr/>
              <a:t>‹#›</a:t>
            </a:fld>
            <a:endParaRPr lang="en-US" altLang="ja-JP"/>
          </a:p>
        </p:txBody>
      </p:sp>
    </p:spTree>
    <p:extLst>
      <p:ext uri="{BB962C8B-B14F-4D97-AF65-F5344CB8AC3E}">
        <p14:creationId xmlns:p14="http://schemas.microsoft.com/office/powerpoint/2010/main" val="292767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D7EE07DE-A1E8-4468-8EC0-6CB70290129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C442C311-AD42-4D7B-B1E7-B2D8AB3765B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2D1A60A7-A6BF-438C-A99D-74594E854E97}"/>
              </a:ext>
            </a:extLst>
          </p:cNvPr>
          <p:cNvSpPr>
            <a:spLocks noGrp="1" noChangeArrowheads="1"/>
          </p:cNvSpPr>
          <p:nvPr>
            <p:ph type="sldNum" sz="quarter" idx="12"/>
          </p:nvPr>
        </p:nvSpPr>
        <p:spPr>
          <a:ln/>
        </p:spPr>
        <p:txBody>
          <a:bodyPr/>
          <a:lstStyle>
            <a:lvl1pPr>
              <a:defRPr/>
            </a:lvl1pPr>
          </a:lstStyle>
          <a:p>
            <a:fld id="{E31924FB-70FB-42DF-934A-919BC519E75D}" type="slidenum">
              <a:rPr lang="en-US" altLang="ja-JP"/>
              <a:pPr/>
              <a:t>‹#›</a:t>
            </a:fld>
            <a:endParaRPr lang="en-US" altLang="ja-JP"/>
          </a:p>
        </p:txBody>
      </p:sp>
    </p:spTree>
    <p:extLst>
      <p:ext uri="{BB962C8B-B14F-4D97-AF65-F5344CB8AC3E}">
        <p14:creationId xmlns:p14="http://schemas.microsoft.com/office/powerpoint/2010/main" val="2669029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229305A-8583-4F40-93BF-EA41EABFCE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04865809-DB26-4154-A500-AF21825474A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6B6A25F3-AA1E-4FEF-BCD1-A965BEEE6B68}"/>
              </a:ext>
            </a:extLst>
          </p:cNvPr>
          <p:cNvSpPr>
            <a:spLocks noGrp="1" noChangeArrowheads="1"/>
          </p:cNvSpPr>
          <p:nvPr>
            <p:ph type="sldNum" sz="quarter" idx="12"/>
          </p:nvPr>
        </p:nvSpPr>
        <p:spPr>
          <a:ln/>
        </p:spPr>
        <p:txBody>
          <a:bodyPr/>
          <a:lstStyle>
            <a:lvl1pPr>
              <a:defRPr/>
            </a:lvl1pPr>
          </a:lstStyle>
          <a:p>
            <a:fld id="{BB288047-955A-49CB-9DD9-53677F35BB89}" type="slidenum">
              <a:rPr lang="en-US" altLang="ja-JP"/>
              <a:pPr/>
              <a:t>‹#›</a:t>
            </a:fld>
            <a:endParaRPr lang="en-US" altLang="ja-JP"/>
          </a:p>
        </p:txBody>
      </p:sp>
    </p:spTree>
    <p:extLst>
      <p:ext uri="{BB962C8B-B14F-4D97-AF65-F5344CB8AC3E}">
        <p14:creationId xmlns:p14="http://schemas.microsoft.com/office/powerpoint/2010/main" val="195520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7EFCF4FA-30F3-4927-BAE1-8FD1D23268B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94AD4BFD-E480-4DE1-9858-8E106050FAD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ED603795-03A5-481B-B115-0C0018D541A8}"/>
              </a:ext>
            </a:extLst>
          </p:cNvPr>
          <p:cNvSpPr>
            <a:spLocks noGrp="1" noChangeArrowheads="1"/>
          </p:cNvSpPr>
          <p:nvPr>
            <p:ph type="sldNum" sz="quarter" idx="12"/>
          </p:nvPr>
        </p:nvSpPr>
        <p:spPr>
          <a:ln/>
        </p:spPr>
        <p:txBody>
          <a:bodyPr/>
          <a:lstStyle>
            <a:lvl1pPr>
              <a:defRPr/>
            </a:lvl1pPr>
          </a:lstStyle>
          <a:p>
            <a:fld id="{CF7EE9D3-B76F-4AB2-8F06-E9F2670D725B}" type="slidenum">
              <a:rPr lang="en-US" altLang="ja-JP"/>
              <a:pPr/>
              <a:t>‹#›</a:t>
            </a:fld>
            <a:endParaRPr lang="en-US" altLang="ja-JP"/>
          </a:p>
        </p:txBody>
      </p:sp>
    </p:spTree>
    <p:extLst>
      <p:ext uri="{BB962C8B-B14F-4D97-AF65-F5344CB8AC3E}">
        <p14:creationId xmlns:p14="http://schemas.microsoft.com/office/powerpoint/2010/main" val="2643063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3AF09D1F-AC38-4C93-BCB3-B522C83676B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28C983B-CEE0-4014-9DEE-AD9A7504AFB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25049F5-E289-4B0A-BD71-88A8278BA640}"/>
              </a:ext>
            </a:extLst>
          </p:cNvPr>
          <p:cNvSpPr>
            <a:spLocks noGrp="1" noChangeArrowheads="1"/>
          </p:cNvSpPr>
          <p:nvPr>
            <p:ph type="sldNum" sz="quarter" idx="12"/>
          </p:nvPr>
        </p:nvSpPr>
        <p:spPr>
          <a:ln/>
        </p:spPr>
        <p:txBody>
          <a:bodyPr/>
          <a:lstStyle>
            <a:lvl1pPr>
              <a:defRPr/>
            </a:lvl1pPr>
          </a:lstStyle>
          <a:p>
            <a:fld id="{19B9FF92-2F56-4DEA-AE4E-A7EC729680A7}" type="slidenum">
              <a:rPr lang="en-US" altLang="ja-JP"/>
              <a:pPr/>
              <a:t>‹#›</a:t>
            </a:fld>
            <a:endParaRPr lang="en-US" altLang="ja-JP"/>
          </a:p>
        </p:txBody>
      </p:sp>
    </p:spTree>
    <p:extLst>
      <p:ext uri="{BB962C8B-B14F-4D97-AF65-F5344CB8AC3E}">
        <p14:creationId xmlns:p14="http://schemas.microsoft.com/office/powerpoint/2010/main" val="386632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D18767-0F86-4EAA-A021-28DB8921F51C}"/>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A7FAA5E8-04B3-464A-BD98-19D47CE4C7B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CED57CD1-F17C-44F9-AFBD-52CD532E8D5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endParaRPr lang="en-US" altLang="ja-JP"/>
          </a:p>
        </p:txBody>
      </p:sp>
      <p:sp>
        <p:nvSpPr>
          <p:cNvPr id="1029" name="Rectangle 5">
            <a:extLst>
              <a:ext uri="{FF2B5EF4-FFF2-40B4-BE49-F238E27FC236}">
                <a16:creationId xmlns:a16="http://schemas.microsoft.com/office/drawing/2014/main" id="{1B17EFAA-2B19-45BE-BD43-F155E28B676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id="{C0C1FF68-39E6-4A86-BD79-CEBD08A831B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1827374-E919-4303-A85E-DC1095E82AAF}"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7722B884-A24F-4BDC-A1A6-B869B595FE4C}"/>
              </a:ext>
            </a:extLst>
          </p:cNvPr>
          <p:cNvSpPr txBox="1">
            <a:spLocks noChangeArrowheads="1"/>
          </p:cNvSpPr>
          <p:nvPr/>
        </p:nvSpPr>
        <p:spPr bwMode="auto">
          <a:xfrm>
            <a:off x="70311" y="75589"/>
            <a:ext cx="9003378" cy="1200329"/>
          </a:xfrm>
          <a:prstGeom prst="rect">
            <a:avLst/>
          </a:prstGeom>
          <a:solidFill>
            <a:srgbClr val="FFCCFF"/>
          </a:solidFill>
          <a:ln w="9525">
            <a:noFill/>
            <a:miter lim="800000"/>
            <a:headEnd/>
            <a:tailEnd/>
          </a:ln>
          <a:effectLst>
            <a:outerShdw dist="107763" dir="2700000" algn="ctr" rotWithShape="0">
              <a:srgbClr val="808080"/>
            </a:outerShdw>
          </a:effectLst>
          <a:scene3d>
            <a:camera prst="orthographicFront"/>
            <a:lightRig rig="threePt" dir="t"/>
          </a:scene3d>
          <a:sp3d/>
        </p:spPr>
        <p:txBody>
          <a:bodyPr wrap="square">
            <a:spAutoFit/>
          </a:bodyPr>
          <a:lstStyle/>
          <a:p>
            <a:pPr>
              <a:defRPr/>
            </a:pPr>
            <a:r>
              <a:rPr lang="ja-JP" altLang="en-US" dirty="0"/>
              <a:t>尊重・協働の対話推進者の人材育成</a:t>
            </a:r>
            <a:r>
              <a:rPr lang="en-US" altLang="ja-JP" dirty="0"/>
              <a:t>-</a:t>
            </a:r>
            <a:r>
              <a:rPr lang="ja-JP" altLang="en-US" dirty="0"/>
              <a:t>市民と創る協働対話</a:t>
            </a:r>
          </a:p>
          <a:p>
            <a:pPr>
              <a:defRPr/>
            </a:pPr>
            <a:r>
              <a:rPr lang="ja-JP" altLang="en-US" dirty="0"/>
              <a:t>　</a:t>
            </a:r>
            <a:r>
              <a:rPr lang="ja-JP" altLang="en-US" sz="1600" dirty="0"/>
              <a:t>キーワード［メディエーション</a:t>
            </a:r>
            <a:r>
              <a:rPr lang="en-US" altLang="ja-JP" sz="1600" dirty="0"/>
              <a:t>,</a:t>
            </a:r>
            <a:r>
              <a:rPr lang="ja-JP" altLang="en-US" sz="1600" dirty="0"/>
              <a:t>医療</a:t>
            </a:r>
            <a:r>
              <a:rPr lang="zh-TW" altLang="en-US" sz="1600" dirty="0"/>
              <a:t>対話</a:t>
            </a:r>
            <a:r>
              <a:rPr lang="ja-JP" altLang="en-US" sz="1600" dirty="0"/>
              <a:t>，相互理解，協働意思決定］　</a:t>
            </a:r>
            <a:r>
              <a:rPr lang="ja-JP" altLang="en-US" dirty="0"/>
              <a:t>　</a:t>
            </a:r>
            <a:endParaRPr lang="en-US" altLang="ja-JP" dirty="0"/>
          </a:p>
          <a:p>
            <a:pPr>
              <a:defRPr/>
            </a:pPr>
            <a:r>
              <a:rPr lang="ja-JP" altLang="en-US" dirty="0"/>
              <a:t>　　　　　　　　　　　　　　　　　　　　　　　　　　職位　准教授　中西淑美　</a:t>
            </a:r>
          </a:p>
        </p:txBody>
      </p:sp>
      <p:sp>
        <p:nvSpPr>
          <p:cNvPr id="2053" name="Text Box 31">
            <a:extLst>
              <a:ext uri="{FF2B5EF4-FFF2-40B4-BE49-F238E27FC236}">
                <a16:creationId xmlns:a16="http://schemas.microsoft.com/office/drawing/2014/main" id="{43081B01-AC77-497C-893A-52F22DB34B17}"/>
              </a:ext>
            </a:extLst>
          </p:cNvPr>
          <p:cNvSpPr txBox="1">
            <a:spLocks noChangeArrowheads="1"/>
          </p:cNvSpPr>
          <p:nvPr/>
        </p:nvSpPr>
        <p:spPr bwMode="auto">
          <a:xfrm>
            <a:off x="4368800" y="5657671"/>
            <a:ext cx="4775200"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200" b="1" dirty="0">
                <a:solidFill>
                  <a:schemeClr val="accent2"/>
                </a:solidFill>
              </a:rPr>
              <a:t>分　  野：</a:t>
            </a:r>
            <a:r>
              <a:rPr lang="ja-JP" altLang="en-US" sz="1200" dirty="0"/>
              <a:t>　</a:t>
            </a:r>
            <a:r>
              <a:rPr lang="ja-JP" altLang="en-US" sz="1200" b="1" dirty="0"/>
              <a:t>法社会学（紛争解決学・調停法学）・医療倫理学（臨床倫理）</a:t>
            </a:r>
            <a:endParaRPr lang="en-US" altLang="en-US" sz="1200" b="1" dirty="0">
              <a:solidFill>
                <a:srgbClr val="FF0000"/>
              </a:solidFill>
              <a:latin typeface="ＭＳ Ｐゴシック" panose="020B0600070205080204" pitchFamily="50" charset="-128"/>
            </a:endParaRPr>
          </a:p>
          <a:p>
            <a:pPr eaLnBrk="1" hangingPunct="1"/>
            <a:r>
              <a:rPr lang="ja-JP" altLang="en-US" sz="1200" b="1" dirty="0">
                <a:solidFill>
                  <a:schemeClr val="accent2"/>
                </a:solidFill>
              </a:rPr>
              <a:t>専　  門：</a:t>
            </a:r>
            <a:r>
              <a:rPr lang="ja-JP" altLang="en-US" sz="1200" b="1" dirty="0"/>
              <a:t>　医療メディエーション（協働対話）・医療対人関係論</a:t>
            </a:r>
            <a:endParaRPr lang="en-US" altLang="ja-JP" sz="1200" b="1" dirty="0">
              <a:solidFill>
                <a:srgbClr val="FF0000"/>
              </a:solidFill>
            </a:endParaRPr>
          </a:p>
          <a:p>
            <a:pPr eaLnBrk="1" hangingPunct="1"/>
            <a:r>
              <a:rPr lang="en-US" altLang="ja-JP" sz="1200" b="1" dirty="0"/>
              <a:t>E-mail</a:t>
            </a:r>
            <a:r>
              <a:rPr lang="ja-JP" altLang="en-US" sz="1200" b="1" dirty="0"/>
              <a:t> ：</a:t>
            </a:r>
            <a:r>
              <a:rPr lang="ja-JP" altLang="en-US" sz="1200" dirty="0"/>
              <a:t> </a:t>
            </a:r>
            <a:r>
              <a:rPr lang="en-US" altLang="ja-JP" sz="1200" dirty="0"/>
              <a:t>nakamomo@med.id.yamagata-u.ac.jp</a:t>
            </a:r>
          </a:p>
          <a:p>
            <a:pPr eaLnBrk="1" hangingPunct="1"/>
            <a:r>
              <a:rPr lang="en-US" altLang="ja-JP" sz="1200" b="1" dirty="0"/>
              <a:t>Tel  </a:t>
            </a:r>
            <a:r>
              <a:rPr lang="ja-JP" altLang="en-US" sz="1200" b="1" dirty="0"/>
              <a:t>： </a:t>
            </a:r>
            <a:r>
              <a:rPr lang="en-US" altLang="ja-JP" sz="1200" b="1" dirty="0"/>
              <a:t>023- 628</a:t>
            </a:r>
            <a:r>
              <a:rPr lang="ja-JP" altLang="en-US" sz="1200" b="1" dirty="0"/>
              <a:t>ー</a:t>
            </a:r>
            <a:r>
              <a:rPr lang="en-US" altLang="ja-JP" sz="1200" b="1" dirty="0"/>
              <a:t>5936     </a:t>
            </a:r>
            <a:r>
              <a:rPr lang="ja-JP" altLang="en-US" sz="1200" b="1" dirty="0"/>
              <a:t>　</a:t>
            </a:r>
            <a:endParaRPr lang="en-US" altLang="ja-JP" sz="1200" b="1" dirty="0"/>
          </a:p>
          <a:p>
            <a:pPr eaLnBrk="1" hangingPunct="1"/>
            <a:r>
              <a:rPr lang="en-US" altLang="ja-JP" sz="1200" b="1" dirty="0"/>
              <a:t>Fax</a:t>
            </a:r>
            <a:r>
              <a:rPr lang="ja-JP" altLang="en-US" sz="1200" b="1" dirty="0"/>
              <a:t> ： </a:t>
            </a:r>
            <a:r>
              <a:rPr lang="en-US" altLang="ja-JP" sz="1200" b="1" dirty="0"/>
              <a:t>023- 628</a:t>
            </a:r>
            <a:r>
              <a:rPr lang="ja-JP" altLang="en-US" sz="1200" b="1" dirty="0"/>
              <a:t>－</a:t>
            </a:r>
            <a:r>
              <a:rPr lang="en-US" altLang="ja-JP" sz="1200" b="1" dirty="0"/>
              <a:t>5466</a:t>
            </a:r>
            <a:r>
              <a:rPr lang="ja-JP" altLang="en-US" sz="1200" b="1" dirty="0">
                <a:solidFill>
                  <a:srgbClr val="FF0000"/>
                </a:solidFill>
              </a:rPr>
              <a:t>　</a:t>
            </a:r>
            <a:r>
              <a:rPr lang="ja-JP" altLang="en-US" sz="1200" b="1" dirty="0"/>
              <a:t>　　</a:t>
            </a:r>
          </a:p>
          <a:p>
            <a:pPr eaLnBrk="1" hangingPunct="1"/>
            <a:r>
              <a:rPr lang="en-US" altLang="ja-JP" sz="1200" b="1" dirty="0"/>
              <a:t>HP  </a:t>
            </a:r>
            <a:r>
              <a:rPr lang="ja-JP" altLang="en-US" sz="1200" b="1" dirty="0"/>
              <a:t>：山形県医療</a:t>
            </a:r>
            <a:r>
              <a:rPr lang="en-US" altLang="ja-JP" sz="1200" b="1" dirty="0"/>
              <a:t>ADR</a:t>
            </a:r>
            <a:r>
              <a:rPr lang="ja-JP" altLang="en-US" sz="1200" b="1" dirty="0"/>
              <a:t>学術研究会（</a:t>
            </a:r>
            <a:r>
              <a:rPr lang="en-US" altLang="ja-JP" sz="1200" b="1" dirty="0"/>
              <a:t>https://www.adr-yamagata.com/</a:t>
            </a:r>
            <a:r>
              <a:rPr lang="ja-JP" altLang="en-US" sz="1200" b="1" dirty="0"/>
              <a:t>）</a:t>
            </a:r>
            <a:endParaRPr lang="en-US" altLang="ja-JP" sz="1200" b="1" dirty="0"/>
          </a:p>
        </p:txBody>
      </p:sp>
      <p:sp>
        <p:nvSpPr>
          <p:cNvPr id="36" name="Text Box 35">
            <a:extLst>
              <a:ext uri="{FF2B5EF4-FFF2-40B4-BE49-F238E27FC236}">
                <a16:creationId xmlns:a16="http://schemas.microsoft.com/office/drawing/2014/main" id="{FD0DDFC5-833C-4D19-8010-E3E594A1C879}"/>
              </a:ext>
            </a:extLst>
          </p:cNvPr>
          <p:cNvSpPr txBox="1">
            <a:spLocks noChangeArrowheads="1"/>
          </p:cNvSpPr>
          <p:nvPr/>
        </p:nvSpPr>
        <p:spPr bwMode="auto">
          <a:xfrm>
            <a:off x="4368800" y="1351508"/>
            <a:ext cx="4775200" cy="4154984"/>
          </a:xfrm>
          <a:prstGeom prst="rect">
            <a:avLst/>
          </a:prstGeom>
          <a:ln w="12700">
            <a:headEnd/>
            <a:tailEnd/>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altLang="ja-JP" sz="1200" b="1" dirty="0">
                <a:solidFill>
                  <a:srgbClr val="000000"/>
                </a:solidFill>
                <a:latin typeface="+mn-ea"/>
              </a:rPr>
              <a:t>【</a:t>
            </a:r>
            <a:r>
              <a:rPr lang="ja-JP" altLang="en-US" sz="1200" b="1" dirty="0">
                <a:solidFill>
                  <a:srgbClr val="000000"/>
                </a:solidFill>
                <a:latin typeface="+mn-ea"/>
              </a:rPr>
              <a:t>はじめに</a:t>
            </a:r>
            <a:r>
              <a:rPr lang="en-US" altLang="ja-JP" sz="1200" b="1" dirty="0">
                <a:solidFill>
                  <a:srgbClr val="000000"/>
                </a:solidFill>
                <a:latin typeface="+mn-ea"/>
              </a:rPr>
              <a:t>】</a:t>
            </a:r>
            <a:r>
              <a:rPr lang="ja-JP" altLang="en-US" sz="1200" b="1" dirty="0">
                <a:solidFill>
                  <a:srgbClr val="000000"/>
                </a:solidFill>
                <a:latin typeface="+mn-ea"/>
              </a:rPr>
              <a:t>多様性の時代、尊重・協働の対話が必要となる。しかし、人は生きている限り、自分自身や他者との関係の中で、葛藤や対立、紛争、闘争といったコンフリクト（各人の認識の隔たりや違い）がある。この互いの認識を主張し、闘うのではなく、お互いにわかるように話し合い、協働の過程を維持していくという対話概念が医療メディエーション（協働対話）。</a:t>
            </a:r>
            <a:r>
              <a:rPr lang="ja-JP" altLang="en-US" sz="1200" dirty="0">
                <a:solidFill>
                  <a:srgbClr val="000000"/>
                </a:solidFill>
                <a:latin typeface="+mn-ea"/>
              </a:rPr>
              <a:t>　</a:t>
            </a:r>
            <a:r>
              <a:rPr lang="en-US" altLang="ja-JP" sz="1200" b="1" dirty="0">
                <a:solidFill>
                  <a:srgbClr val="000000"/>
                </a:solidFill>
                <a:latin typeface="+mn-ea"/>
              </a:rPr>
              <a:t>【</a:t>
            </a:r>
            <a:r>
              <a:rPr lang="ja-JP" altLang="en-US" sz="1200" b="1" dirty="0">
                <a:solidFill>
                  <a:srgbClr val="000000"/>
                </a:solidFill>
                <a:latin typeface="+mn-ea"/>
              </a:rPr>
              <a:t>目的</a:t>
            </a:r>
            <a:r>
              <a:rPr lang="en-US" altLang="ja-JP" sz="1200" b="1" dirty="0">
                <a:solidFill>
                  <a:srgbClr val="000000"/>
                </a:solidFill>
                <a:latin typeface="+mn-ea"/>
              </a:rPr>
              <a:t>】</a:t>
            </a:r>
            <a:r>
              <a:rPr lang="ja-JP" altLang="en-US" sz="1200" b="1" dirty="0">
                <a:solidFill>
                  <a:srgbClr val="000000"/>
                </a:solidFill>
                <a:latin typeface="+mn-ea"/>
              </a:rPr>
              <a:t>尊重・協働の対話推進者の人材育成のために、医療メディエーション概念での対話の会を開催して、市民の中から、平和や倫理的な思考ができる医療メディエーターを育成する。</a:t>
            </a:r>
          </a:p>
          <a:p>
            <a:pPr>
              <a:defRPr/>
            </a:pPr>
            <a:r>
              <a:rPr lang="en-US" altLang="ja-JP" sz="1200" b="1" dirty="0">
                <a:solidFill>
                  <a:srgbClr val="000000"/>
                </a:solidFill>
                <a:highlight>
                  <a:srgbClr val="FFCCFF"/>
                </a:highlight>
                <a:latin typeface="+mn-ea"/>
              </a:rPr>
              <a:t>【</a:t>
            </a:r>
            <a:r>
              <a:rPr lang="ja-JP" altLang="en-US" sz="1200" b="1" dirty="0">
                <a:solidFill>
                  <a:srgbClr val="000000"/>
                </a:solidFill>
                <a:highlight>
                  <a:srgbClr val="FFCCFF"/>
                </a:highlight>
                <a:latin typeface="+mn-ea"/>
              </a:rPr>
              <a:t>“メディエーター（対話推進者）”人材育成の３つの必要性</a:t>
            </a:r>
            <a:r>
              <a:rPr lang="en-US" altLang="ja-JP" sz="1200" b="1" dirty="0">
                <a:solidFill>
                  <a:srgbClr val="000000"/>
                </a:solidFill>
                <a:highlight>
                  <a:srgbClr val="FFCCFF"/>
                </a:highlight>
                <a:latin typeface="+mn-ea"/>
              </a:rPr>
              <a:t>】</a:t>
            </a:r>
          </a:p>
          <a:p>
            <a:pPr>
              <a:defRPr/>
            </a:pPr>
            <a:r>
              <a:rPr lang="ja-JP" altLang="en-US" sz="1200" b="1" dirty="0">
                <a:solidFill>
                  <a:srgbClr val="000000"/>
                </a:solidFill>
                <a:latin typeface="+mn-ea"/>
              </a:rPr>
              <a:t>①インフォームド・コンセントにおける患者さんの意思決定を確実なものとするための</a:t>
            </a:r>
            <a:r>
              <a:rPr lang="ja-JP" altLang="en-US" sz="1200" b="1" u="sng" dirty="0">
                <a:solidFill>
                  <a:srgbClr val="000000"/>
                </a:solidFill>
                <a:latin typeface="+mn-ea"/>
              </a:rPr>
              <a:t>医療者と患者さん・家族との</a:t>
            </a:r>
            <a:r>
              <a:rPr lang="ja-JP" altLang="en-US" sz="1200" b="1" u="sng" dirty="0">
                <a:solidFill>
                  <a:srgbClr val="000000"/>
                </a:solidFill>
                <a:highlight>
                  <a:srgbClr val="FFCCFF"/>
                </a:highlight>
                <a:latin typeface="+mn-ea"/>
              </a:rPr>
              <a:t>協働意思決定の対話</a:t>
            </a:r>
          </a:p>
          <a:p>
            <a:pPr>
              <a:defRPr/>
            </a:pPr>
            <a:r>
              <a:rPr lang="ja-JP" altLang="en-US" sz="1200" b="1" dirty="0">
                <a:solidFill>
                  <a:srgbClr val="000000"/>
                </a:solidFill>
                <a:latin typeface="+mn-ea"/>
              </a:rPr>
              <a:t>②認識の齟齬や相互理解のための</a:t>
            </a:r>
            <a:r>
              <a:rPr lang="ja-JP" altLang="en-US" sz="1200" b="1" u="sng" dirty="0">
                <a:solidFill>
                  <a:srgbClr val="000000"/>
                </a:solidFill>
                <a:latin typeface="+mn-ea"/>
              </a:rPr>
              <a:t>相互の</a:t>
            </a:r>
            <a:r>
              <a:rPr lang="ja-JP" altLang="en-US" sz="1200" b="1" u="sng" dirty="0">
                <a:solidFill>
                  <a:srgbClr val="000000"/>
                </a:solidFill>
                <a:highlight>
                  <a:srgbClr val="FFCCFF"/>
                </a:highlight>
                <a:latin typeface="+mn-ea"/>
              </a:rPr>
              <a:t>連携の協働対話</a:t>
            </a:r>
            <a:endParaRPr lang="ja-JP" altLang="en-US" sz="1200" b="1" dirty="0">
              <a:solidFill>
                <a:srgbClr val="000000"/>
              </a:solidFill>
              <a:latin typeface="+mn-ea"/>
            </a:endParaRPr>
          </a:p>
          <a:p>
            <a:pPr>
              <a:defRPr/>
            </a:pPr>
            <a:r>
              <a:rPr lang="ja-JP" altLang="en-US" sz="1200" b="1" dirty="0">
                <a:solidFill>
                  <a:srgbClr val="000000"/>
                </a:solidFill>
                <a:latin typeface="+mn-ea"/>
              </a:rPr>
              <a:t>③不確実な医療での</a:t>
            </a:r>
            <a:r>
              <a:rPr lang="ja-JP" altLang="en-US" sz="1200" b="1" u="sng" dirty="0">
                <a:solidFill>
                  <a:srgbClr val="000000"/>
                </a:solidFill>
                <a:latin typeface="+mn-ea"/>
              </a:rPr>
              <a:t>不測の事態、不安不満への</a:t>
            </a:r>
            <a:r>
              <a:rPr lang="ja-JP" altLang="en-US" sz="1200" b="1" u="sng" dirty="0">
                <a:solidFill>
                  <a:srgbClr val="000000"/>
                </a:solidFill>
                <a:highlight>
                  <a:srgbClr val="FFCCFF"/>
                </a:highlight>
                <a:latin typeface="+mn-ea"/>
              </a:rPr>
              <a:t>関係構築の協働対話</a:t>
            </a:r>
          </a:p>
          <a:p>
            <a:pPr>
              <a:defRPr/>
            </a:pPr>
            <a:r>
              <a:rPr lang="en-US" altLang="ja-JP" sz="1200" b="1" dirty="0">
                <a:solidFill>
                  <a:srgbClr val="000000"/>
                </a:solidFill>
                <a:latin typeface="+mn-ea"/>
              </a:rPr>
              <a:t>【</a:t>
            </a:r>
            <a:r>
              <a:rPr lang="ja-JP" altLang="en-US" sz="1200" b="1" dirty="0">
                <a:solidFill>
                  <a:srgbClr val="000000"/>
                </a:solidFill>
                <a:latin typeface="+mn-ea"/>
              </a:rPr>
              <a:t>医療メディエーション（協働対話）の特徴</a:t>
            </a:r>
            <a:r>
              <a:rPr lang="en-US" altLang="ja-JP" sz="1200" b="1" dirty="0">
                <a:solidFill>
                  <a:srgbClr val="000000"/>
                </a:solidFill>
                <a:latin typeface="+mn-ea"/>
              </a:rPr>
              <a:t>】</a:t>
            </a:r>
          </a:p>
          <a:p>
            <a:pPr>
              <a:defRPr/>
            </a:pPr>
            <a:r>
              <a:rPr lang="ja-JP" altLang="en-US" sz="1200" b="1" dirty="0">
                <a:solidFill>
                  <a:srgbClr val="000000"/>
                </a:solidFill>
                <a:latin typeface="+mn-ea"/>
              </a:rPr>
              <a:t>・結果からではなくプロセスからの対話過程をもつ</a:t>
            </a:r>
          </a:p>
          <a:p>
            <a:pPr>
              <a:defRPr/>
            </a:pPr>
            <a:r>
              <a:rPr lang="ja-JP" altLang="en-US" sz="1200" b="1" dirty="0">
                <a:solidFill>
                  <a:srgbClr val="000000"/>
                </a:solidFill>
                <a:latin typeface="+mn-ea"/>
              </a:rPr>
              <a:t>・関心やコンフリクト（認知の違い）を焦点化</a:t>
            </a:r>
          </a:p>
          <a:p>
            <a:pPr>
              <a:defRPr/>
            </a:pPr>
            <a:r>
              <a:rPr lang="ja-JP" altLang="en-US" sz="1200" b="1" dirty="0">
                <a:solidFill>
                  <a:srgbClr val="000000"/>
                </a:solidFill>
                <a:latin typeface="+mn-ea"/>
              </a:rPr>
              <a:t>・互いに尊重し関係構築に努めて、双方の意思決定を支援</a:t>
            </a:r>
          </a:p>
          <a:p>
            <a:pPr>
              <a:defRPr/>
            </a:pPr>
            <a:r>
              <a:rPr lang="ja-JP" altLang="en-US" sz="1200" b="1" dirty="0">
                <a:solidFill>
                  <a:srgbClr val="000000"/>
                </a:solidFill>
                <a:latin typeface="+mn-ea"/>
              </a:rPr>
              <a:t>・双方の視点から見る医療の質や安全の視点で検討</a:t>
            </a:r>
          </a:p>
          <a:p>
            <a:pPr>
              <a:defRPr/>
            </a:pPr>
            <a:r>
              <a:rPr lang="ja-JP" altLang="en-US" sz="1200" b="1" dirty="0">
                <a:solidFill>
                  <a:srgbClr val="000000"/>
                </a:solidFill>
                <a:latin typeface="+mn-ea"/>
              </a:rPr>
              <a:t>・情報共有・相互理解による協働意思決定の対話過程を目指す</a:t>
            </a:r>
            <a:endParaRPr lang="en-US" altLang="ja-JP" sz="1200" b="1" dirty="0">
              <a:solidFill>
                <a:srgbClr val="000000"/>
              </a:solidFill>
              <a:latin typeface="+mn-ea"/>
            </a:endParaRPr>
          </a:p>
          <a:p>
            <a:pPr>
              <a:defRPr/>
            </a:pPr>
            <a:r>
              <a:rPr lang="en-US" altLang="ja-JP" sz="1200" b="1" dirty="0">
                <a:solidFill>
                  <a:srgbClr val="000000"/>
                </a:solidFill>
                <a:latin typeface="+mn-ea"/>
              </a:rPr>
              <a:t>【</a:t>
            </a:r>
            <a:r>
              <a:rPr lang="ja-JP" altLang="en-US" sz="1200" b="1" dirty="0">
                <a:solidFill>
                  <a:srgbClr val="000000"/>
                </a:solidFill>
                <a:latin typeface="+mn-ea"/>
              </a:rPr>
              <a:t>アピールポイント</a:t>
            </a:r>
            <a:r>
              <a:rPr lang="en-US" altLang="ja-JP" sz="1200" b="1" dirty="0">
                <a:solidFill>
                  <a:srgbClr val="000000"/>
                </a:solidFill>
                <a:latin typeface="+mn-ea"/>
              </a:rPr>
              <a:t>】</a:t>
            </a:r>
            <a:r>
              <a:rPr lang="ja-JP" altLang="en-US" sz="1200" b="1" dirty="0">
                <a:solidFill>
                  <a:srgbClr val="000000"/>
                </a:solidFill>
                <a:latin typeface="+mn-ea"/>
              </a:rPr>
              <a:t>　</a:t>
            </a:r>
            <a:endParaRPr lang="en-US" altLang="ja-JP" sz="1200" b="1" dirty="0">
              <a:solidFill>
                <a:srgbClr val="000000"/>
              </a:solidFill>
              <a:latin typeface="+mn-ea"/>
            </a:endParaRPr>
          </a:p>
          <a:p>
            <a:pPr>
              <a:defRPr/>
            </a:pPr>
            <a:r>
              <a:rPr lang="ja-JP" altLang="en-US" sz="1200" b="1" dirty="0">
                <a:solidFill>
                  <a:schemeClr val="tx1"/>
                </a:solidFill>
                <a:latin typeface="+mn-ea"/>
                <a:sym typeface="Wingdings" panose="05000000000000000000" pitchFamily="2" charset="2"/>
              </a:rPr>
              <a:t>産学連携（</a:t>
            </a:r>
            <a:r>
              <a:rPr lang="en-US" altLang="ja-JP" sz="1200" b="1" dirty="0">
                <a:solidFill>
                  <a:schemeClr val="tx1"/>
                </a:solidFill>
                <a:latin typeface="+mn-ea"/>
                <a:sym typeface="Wingdings" panose="05000000000000000000" pitchFamily="2" charset="2"/>
              </a:rPr>
              <a:t>AI</a:t>
            </a:r>
            <a:r>
              <a:rPr lang="ja-JP" altLang="en-US" sz="1200" b="1" dirty="0">
                <a:solidFill>
                  <a:schemeClr val="tx1"/>
                </a:solidFill>
                <a:latin typeface="+mn-ea"/>
                <a:sym typeface="Wingdings" panose="05000000000000000000" pitchFamily="2" charset="2"/>
              </a:rPr>
              <a:t>の活用）に取組みと人材育成教育への支援・発展ができる。本概念は既に日本医療機能評価機構で診療報酬を獲得している。</a:t>
            </a:r>
            <a:endParaRPr lang="en-US" altLang="ja-JP" sz="1200" b="1" dirty="0">
              <a:solidFill>
                <a:schemeClr val="tx1"/>
              </a:solidFill>
              <a:latin typeface="+mn-ea"/>
            </a:endParaRPr>
          </a:p>
        </p:txBody>
      </p:sp>
      <p:sp>
        <p:nvSpPr>
          <p:cNvPr id="2055" name="テキスト ボックス 36">
            <a:extLst>
              <a:ext uri="{FF2B5EF4-FFF2-40B4-BE49-F238E27FC236}">
                <a16:creationId xmlns:a16="http://schemas.microsoft.com/office/drawing/2014/main" id="{15D5E6AF-50AA-45DB-AD9B-C16239890964}"/>
              </a:ext>
            </a:extLst>
          </p:cNvPr>
          <p:cNvSpPr txBox="1">
            <a:spLocks noChangeArrowheads="1"/>
          </p:cNvSpPr>
          <p:nvPr/>
        </p:nvSpPr>
        <p:spPr bwMode="auto">
          <a:xfrm>
            <a:off x="121503" y="1401607"/>
            <a:ext cx="4247297" cy="5334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200" b="1" dirty="0"/>
              <a:t>図解　</a:t>
            </a:r>
            <a:endParaRPr lang="en-US" altLang="ja-JP" sz="1000" dirty="0"/>
          </a:p>
          <a:p>
            <a:pPr eaLnBrk="1" hangingPunct="1"/>
            <a:endParaRPr lang="en-US" altLang="ja-JP" sz="10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ja-JP" altLang="en-US" sz="1200" dirty="0"/>
          </a:p>
        </p:txBody>
      </p:sp>
      <p:pic>
        <p:nvPicPr>
          <p:cNvPr id="5" name="図 4">
            <a:extLst>
              <a:ext uri="{FF2B5EF4-FFF2-40B4-BE49-F238E27FC236}">
                <a16:creationId xmlns:a16="http://schemas.microsoft.com/office/drawing/2014/main" id="{50E8D268-275C-DF43-3515-2AF43D3C432D}"/>
              </a:ext>
            </a:extLst>
          </p:cNvPr>
          <p:cNvPicPr>
            <a:picLocks noChangeAspect="1"/>
          </p:cNvPicPr>
          <p:nvPr/>
        </p:nvPicPr>
        <p:blipFill rotWithShape="1">
          <a:blip r:embed="rId3">
            <a:extLst>
              <a:ext uri="{28A0092B-C50C-407E-A947-70E740481C1C}">
                <a14:useLocalDpi xmlns:a14="http://schemas.microsoft.com/office/drawing/2010/main" val="0"/>
              </a:ext>
            </a:extLst>
          </a:blip>
          <a:srcRect l="15385" t="14640" r="15385" b="14965"/>
          <a:stretch/>
        </p:blipFill>
        <p:spPr>
          <a:xfrm>
            <a:off x="8543633" y="6021288"/>
            <a:ext cx="459745" cy="610187"/>
          </a:xfrm>
          <a:prstGeom prst="rect">
            <a:avLst/>
          </a:prstGeom>
        </p:spPr>
      </p:pic>
      <p:graphicFrame>
        <p:nvGraphicFramePr>
          <p:cNvPr id="8" name="Object 2">
            <a:extLst>
              <a:ext uri="{FF2B5EF4-FFF2-40B4-BE49-F238E27FC236}">
                <a16:creationId xmlns:a16="http://schemas.microsoft.com/office/drawing/2014/main" id="{05DD3141-1948-F058-C876-76CB791E45E9}"/>
              </a:ext>
            </a:extLst>
          </p:cNvPr>
          <p:cNvGraphicFramePr>
            <a:graphicFrameLocks noChangeAspect="1"/>
          </p:cNvGraphicFramePr>
          <p:nvPr>
            <p:extLst>
              <p:ext uri="{D42A27DB-BD31-4B8C-83A1-F6EECF244321}">
                <p14:modId xmlns:p14="http://schemas.microsoft.com/office/powerpoint/2010/main" val="894444475"/>
              </p:ext>
            </p:extLst>
          </p:nvPr>
        </p:nvGraphicFramePr>
        <p:xfrm>
          <a:off x="611561" y="1440193"/>
          <a:ext cx="3384374" cy="1862675"/>
        </p:xfrm>
        <a:graphic>
          <a:graphicData uri="http://schemas.openxmlformats.org/presentationml/2006/ole">
            <mc:AlternateContent xmlns:mc="http://schemas.openxmlformats.org/markup-compatibility/2006">
              <mc:Choice xmlns:v="urn:schemas-microsoft-com:vml" Requires="v">
                <p:oleObj name="Photo Editor 写真" r:id="rId4" imgW="28104762" imgH="26247619" progId="">
                  <p:embed/>
                </p:oleObj>
              </mc:Choice>
              <mc:Fallback>
                <p:oleObj name="Photo Editor 写真" r:id="rId4" imgW="28104762" imgH="26247619" progId="">
                  <p:embed/>
                  <p:pic>
                    <p:nvPicPr>
                      <p:cNvPr id="746500" name="Object 2">
                        <a:extLst>
                          <a:ext uri="{FF2B5EF4-FFF2-40B4-BE49-F238E27FC236}">
                            <a16:creationId xmlns:a16="http://schemas.microsoft.com/office/drawing/2014/main" id="{9B287A76-FE8B-7C32-D0A7-C22138C4DB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1" y="1440193"/>
                        <a:ext cx="3384374" cy="1862675"/>
                      </a:xfrm>
                      <a:prstGeom prst="rect">
                        <a:avLst/>
                      </a:prstGeom>
                      <a:noFill/>
                      <a:ln>
                        <a:noFill/>
                      </a:ln>
                      <a:effectLst/>
                    </p:spPr>
                  </p:pic>
                </p:oleObj>
              </mc:Fallback>
            </mc:AlternateContent>
          </a:graphicData>
        </a:graphic>
      </p:graphicFrame>
      <p:pic>
        <p:nvPicPr>
          <p:cNvPr id="6" name="図 5">
            <a:extLst>
              <a:ext uri="{FF2B5EF4-FFF2-40B4-BE49-F238E27FC236}">
                <a16:creationId xmlns:a16="http://schemas.microsoft.com/office/drawing/2014/main" id="{DEAE2234-FEAF-1543-0315-AFCCC8F16DFC}"/>
              </a:ext>
            </a:extLst>
          </p:cNvPr>
          <p:cNvPicPr>
            <a:picLocks noChangeAspect="1"/>
          </p:cNvPicPr>
          <p:nvPr/>
        </p:nvPicPr>
        <p:blipFill>
          <a:blip r:embed="rId6"/>
          <a:stretch>
            <a:fillRect/>
          </a:stretch>
        </p:blipFill>
        <p:spPr>
          <a:xfrm>
            <a:off x="611560" y="3264282"/>
            <a:ext cx="3384375" cy="1827068"/>
          </a:xfrm>
          <a:prstGeom prst="rect">
            <a:avLst/>
          </a:prstGeom>
        </p:spPr>
      </p:pic>
      <p:pic>
        <p:nvPicPr>
          <p:cNvPr id="11" name="図 10">
            <a:extLst>
              <a:ext uri="{FF2B5EF4-FFF2-40B4-BE49-F238E27FC236}">
                <a16:creationId xmlns:a16="http://schemas.microsoft.com/office/drawing/2014/main" id="{DD745F5A-A15D-80EA-2AE4-A21B5AF5247A}"/>
              </a:ext>
            </a:extLst>
          </p:cNvPr>
          <p:cNvPicPr>
            <a:picLocks noChangeAspect="1"/>
          </p:cNvPicPr>
          <p:nvPr/>
        </p:nvPicPr>
        <p:blipFill>
          <a:blip r:embed="rId7"/>
          <a:stretch>
            <a:fillRect/>
          </a:stretch>
        </p:blipFill>
        <p:spPr>
          <a:xfrm>
            <a:off x="667412" y="5091350"/>
            <a:ext cx="3299135" cy="1595948"/>
          </a:xfrm>
          <a:prstGeom prst="rect">
            <a:avLst/>
          </a:prstGeom>
        </p:spPr>
      </p:pic>
    </p:spTree>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TotalTime>
  <Words>468</Words>
  <Application>Microsoft Office PowerPoint</Application>
  <PresentationFormat>画面に合わせる (4:3)</PresentationFormat>
  <Paragraphs>50</Paragraphs>
  <Slides>1</Slides>
  <Notes>1</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1</vt:i4>
      </vt:variant>
    </vt:vector>
  </HeadingPairs>
  <TitlesOfParts>
    <vt:vector size="6" baseType="lpstr">
      <vt:lpstr>ＭＳ Ｐゴシック</vt:lpstr>
      <vt:lpstr>Calibri</vt:lpstr>
      <vt:lpstr>Times New Roman</vt:lpstr>
      <vt:lpstr>標準デザイン</vt:lpstr>
      <vt:lpstr>Photo Editor 写真</vt:lpstr>
      <vt:lpstr>PowerPoint プレゼンテーション</vt:lpstr>
    </vt:vector>
  </TitlesOfParts>
  <Company>Yamagata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 research</dc:creator>
  <cp:lastModifiedBy>Nakanishi Momo</cp:lastModifiedBy>
  <cp:revision>128</cp:revision>
  <cp:lastPrinted>2023-12-20T00:03:12Z</cp:lastPrinted>
  <dcterms:created xsi:type="dcterms:W3CDTF">2006-01-13T03:31:01Z</dcterms:created>
  <dcterms:modified xsi:type="dcterms:W3CDTF">2023-12-20T00:14:58Z</dcterms:modified>
</cp:coreProperties>
</file>