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56" autoAdjust="0"/>
  </p:normalViewPr>
  <p:slideViewPr>
    <p:cSldViewPr>
      <p:cViewPr varScale="1">
        <p:scale>
          <a:sx n="120" d="100"/>
          <a:sy n="120" d="100"/>
        </p:scale>
        <p:origin x="13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7EEF6C8E-7052-484F-8DD6-1C79461180B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 2">
            <a:extLst>
              <a:ext uri="{FF2B5EF4-FFF2-40B4-BE49-F238E27FC236}">
                <a16:creationId xmlns:a16="http://schemas.microsoft.com/office/drawing/2014/main" id="{34096A6D-8120-4E75-8ABB-A4D949DDD2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DDC6FA2-E201-44B1-A790-19176E2717F5}" type="datetimeFigureOut">
              <a:rPr lang="ja-JP" altLang="en-US"/>
              <a:pPr>
                <a:defRPr/>
              </a:pPr>
              <a:t>2024/1/9</a:t>
            </a:fld>
            <a:endParaRPr lang="ja-JP" altLang="en-US"/>
          </a:p>
        </p:txBody>
      </p:sp>
      <p:sp>
        <p:nvSpPr>
          <p:cNvPr id="4" name="スライド イメージ プレースホルダ 3">
            <a:extLst>
              <a:ext uri="{FF2B5EF4-FFF2-40B4-BE49-F238E27FC236}">
                <a16:creationId xmlns:a16="http://schemas.microsoft.com/office/drawing/2014/main" id="{9605D6AA-4556-4E4B-9F74-D8D5BBF6A01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a:extLst>
              <a:ext uri="{FF2B5EF4-FFF2-40B4-BE49-F238E27FC236}">
                <a16:creationId xmlns:a16="http://schemas.microsoft.com/office/drawing/2014/main" id="{AD47EB66-0B51-457F-9184-0BDDFF9B162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196A258B-9A64-4B7E-8C08-19D0F804671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a:extLst>
              <a:ext uri="{FF2B5EF4-FFF2-40B4-BE49-F238E27FC236}">
                <a16:creationId xmlns:a16="http://schemas.microsoft.com/office/drawing/2014/main" id="{985330D4-EC66-461B-9542-5F483DEDEA8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86422F0-A382-497E-8045-22B5267ACB3F}"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8297B2FB-D663-4690-95C6-98EAA3FD31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F66D69A4-E012-4781-ABC2-0DCBDA84A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4100" name="スライド番号プレースホルダ 3">
            <a:extLst>
              <a:ext uri="{FF2B5EF4-FFF2-40B4-BE49-F238E27FC236}">
                <a16:creationId xmlns:a16="http://schemas.microsoft.com/office/drawing/2014/main" id="{C85930BC-7C65-45E6-8517-A291BC0B0C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52149B31-94A9-490C-BAF7-D4F735FB2E54}" type="slidenum">
              <a:rPr lang="ja-JP" altLang="en-US" sz="1200"/>
              <a:pPr eaLnBrk="1" hangingPunct="1"/>
              <a:t>1</a:t>
            </a:fld>
            <a:endParaRPr lang="en-US" altLang="ja-JP"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1948AA0E-DF3D-471E-B372-2CD29B442D1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E75AA621-B66C-458D-A02C-F38E7EE28FD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580B442-0409-40A2-B310-193D285DF3E1}"/>
              </a:ext>
            </a:extLst>
          </p:cNvPr>
          <p:cNvSpPr>
            <a:spLocks noGrp="1" noChangeArrowheads="1"/>
          </p:cNvSpPr>
          <p:nvPr>
            <p:ph type="sldNum" sz="quarter" idx="12"/>
          </p:nvPr>
        </p:nvSpPr>
        <p:spPr>
          <a:ln/>
        </p:spPr>
        <p:txBody>
          <a:bodyPr/>
          <a:lstStyle>
            <a:lvl1pPr>
              <a:defRPr/>
            </a:lvl1pPr>
          </a:lstStyle>
          <a:p>
            <a:fld id="{71037BAA-6DA6-4239-BA87-4C798D42A007}" type="slidenum">
              <a:rPr lang="en-US" altLang="ja-JP"/>
              <a:pPr/>
              <a:t>‹#›</a:t>
            </a:fld>
            <a:endParaRPr lang="en-US" altLang="ja-JP"/>
          </a:p>
        </p:txBody>
      </p:sp>
    </p:spTree>
    <p:extLst>
      <p:ext uri="{BB962C8B-B14F-4D97-AF65-F5344CB8AC3E}">
        <p14:creationId xmlns:p14="http://schemas.microsoft.com/office/powerpoint/2010/main" val="310875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8FB07D1-9388-4C8B-957F-C40242FAAD0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6CE0C22-B20E-46D9-8503-47BAC74D614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163B6BA-A2A0-432D-8637-C3A7C9D632D6}"/>
              </a:ext>
            </a:extLst>
          </p:cNvPr>
          <p:cNvSpPr>
            <a:spLocks noGrp="1" noChangeArrowheads="1"/>
          </p:cNvSpPr>
          <p:nvPr>
            <p:ph type="sldNum" sz="quarter" idx="12"/>
          </p:nvPr>
        </p:nvSpPr>
        <p:spPr>
          <a:ln/>
        </p:spPr>
        <p:txBody>
          <a:bodyPr/>
          <a:lstStyle>
            <a:lvl1pPr>
              <a:defRPr/>
            </a:lvl1pPr>
          </a:lstStyle>
          <a:p>
            <a:fld id="{C06E1DBA-68FF-4EFF-A7F4-1CBB6BE21001}" type="slidenum">
              <a:rPr lang="en-US" altLang="ja-JP"/>
              <a:pPr/>
              <a:t>‹#›</a:t>
            </a:fld>
            <a:endParaRPr lang="en-US" altLang="ja-JP"/>
          </a:p>
        </p:txBody>
      </p:sp>
    </p:spTree>
    <p:extLst>
      <p:ext uri="{BB962C8B-B14F-4D97-AF65-F5344CB8AC3E}">
        <p14:creationId xmlns:p14="http://schemas.microsoft.com/office/powerpoint/2010/main" val="230312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04DD9DD-2F1B-48C3-8ADC-DC6B9586CED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E5E472F-4048-4048-9A7D-53073C4DE05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08B3C51-40E6-4518-9B6C-218A6C02BCB5}"/>
              </a:ext>
            </a:extLst>
          </p:cNvPr>
          <p:cNvSpPr>
            <a:spLocks noGrp="1" noChangeArrowheads="1"/>
          </p:cNvSpPr>
          <p:nvPr>
            <p:ph type="sldNum" sz="quarter" idx="12"/>
          </p:nvPr>
        </p:nvSpPr>
        <p:spPr>
          <a:ln/>
        </p:spPr>
        <p:txBody>
          <a:bodyPr/>
          <a:lstStyle>
            <a:lvl1pPr>
              <a:defRPr/>
            </a:lvl1pPr>
          </a:lstStyle>
          <a:p>
            <a:fld id="{3EA1DDF5-736F-4934-8CFC-65AADC6F3816}" type="slidenum">
              <a:rPr lang="en-US" altLang="ja-JP"/>
              <a:pPr/>
              <a:t>‹#›</a:t>
            </a:fld>
            <a:endParaRPr lang="en-US" altLang="ja-JP"/>
          </a:p>
        </p:txBody>
      </p:sp>
    </p:spTree>
    <p:extLst>
      <p:ext uri="{BB962C8B-B14F-4D97-AF65-F5344CB8AC3E}">
        <p14:creationId xmlns:p14="http://schemas.microsoft.com/office/powerpoint/2010/main" val="370221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F7DC247-8B0D-4439-AD01-96075925270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D04226B-47CF-4305-A28E-1BAAF988AF5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6A63AD6-4FE9-4965-A3AF-0089E4707C11}"/>
              </a:ext>
            </a:extLst>
          </p:cNvPr>
          <p:cNvSpPr>
            <a:spLocks noGrp="1" noChangeArrowheads="1"/>
          </p:cNvSpPr>
          <p:nvPr>
            <p:ph type="sldNum" sz="quarter" idx="12"/>
          </p:nvPr>
        </p:nvSpPr>
        <p:spPr>
          <a:ln/>
        </p:spPr>
        <p:txBody>
          <a:bodyPr/>
          <a:lstStyle>
            <a:lvl1pPr>
              <a:defRPr/>
            </a:lvl1pPr>
          </a:lstStyle>
          <a:p>
            <a:fld id="{06DD632D-8F06-480C-972E-80DBED1C2EF8}" type="slidenum">
              <a:rPr lang="en-US" altLang="ja-JP"/>
              <a:pPr/>
              <a:t>‹#›</a:t>
            </a:fld>
            <a:endParaRPr lang="en-US" altLang="ja-JP"/>
          </a:p>
        </p:txBody>
      </p:sp>
    </p:spTree>
    <p:extLst>
      <p:ext uri="{BB962C8B-B14F-4D97-AF65-F5344CB8AC3E}">
        <p14:creationId xmlns:p14="http://schemas.microsoft.com/office/powerpoint/2010/main" val="323102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482E7FD3-0116-4E6C-92C1-F4897C84D1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F5F8004-12DF-41D4-9838-BECE7F79462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873DA37-79F4-40F4-9C1B-7BB713A67362}"/>
              </a:ext>
            </a:extLst>
          </p:cNvPr>
          <p:cNvSpPr>
            <a:spLocks noGrp="1" noChangeArrowheads="1"/>
          </p:cNvSpPr>
          <p:nvPr>
            <p:ph type="sldNum" sz="quarter" idx="12"/>
          </p:nvPr>
        </p:nvSpPr>
        <p:spPr>
          <a:ln/>
        </p:spPr>
        <p:txBody>
          <a:bodyPr/>
          <a:lstStyle>
            <a:lvl1pPr>
              <a:defRPr/>
            </a:lvl1pPr>
          </a:lstStyle>
          <a:p>
            <a:fld id="{3C6EE4E0-EF6D-4A5E-998C-B118ACAEEE42}" type="slidenum">
              <a:rPr lang="en-US" altLang="ja-JP"/>
              <a:pPr/>
              <a:t>‹#›</a:t>
            </a:fld>
            <a:endParaRPr lang="en-US" altLang="ja-JP"/>
          </a:p>
        </p:txBody>
      </p:sp>
    </p:spTree>
    <p:extLst>
      <p:ext uri="{BB962C8B-B14F-4D97-AF65-F5344CB8AC3E}">
        <p14:creationId xmlns:p14="http://schemas.microsoft.com/office/powerpoint/2010/main" val="175831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284A162D-9294-402C-B85B-D7E7AB94091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B83DA507-A488-47EB-ABC8-AA560DABDDB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5A0E15E-01D9-4C35-98E1-A0E080AFF288}"/>
              </a:ext>
            </a:extLst>
          </p:cNvPr>
          <p:cNvSpPr>
            <a:spLocks noGrp="1" noChangeArrowheads="1"/>
          </p:cNvSpPr>
          <p:nvPr>
            <p:ph type="sldNum" sz="quarter" idx="12"/>
          </p:nvPr>
        </p:nvSpPr>
        <p:spPr>
          <a:ln/>
        </p:spPr>
        <p:txBody>
          <a:bodyPr/>
          <a:lstStyle>
            <a:lvl1pPr>
              <a:defRPr/>
            </a:lvl1pPr>
          </a:lstStyle>
          <a:p>
            <a:fld id="{590A6FBD-6368-4A22-9057-6DB7864A1104}" type="slidenum">
              <a:rPr lang="en-US" altLang="ja-JP"/>
              <a:pPr/>
              <a:t>‹#›</a:t>
            </a:fld>
            <a:endParaRPr lang="en-US" altLang="ja-JP"/>
          </a:p>
        </p:txBody>
      </p:sp>
    </p:spTree>
    <p:extLst>
      <p:ext uri="{BB962C8B-B14F-4D97-AF65-F5344CB8AC3E}">
        <p14:creationId xmlns:p14="http://schemas.microsoft.com/office/powerpoint/2010/main" val="418778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8F958DCC-AD92-4716-A6E8-1984E83DB08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B512A9D3-6704-4010-8A59-E90960B9D7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D20FCE6C-94F0-4557-A1CB-13E20F94C4B2}"/>
              </a:ext>
            </a:extLst>
          </p:cNvPr>
          <p:cNvSpPr>
            <a:spLocks noGrp="1" noChangeArrowheads="1"/>
          </p:cNvSpPr>
          <p:nvPr>
            <p:ph type="sldNum" sz="quarter" idx="12"/>
          </p:nvPr>
        </p:nvSpPr>
        <p:spPr>
          <a:ln/>
        </p:spPr>
        <p:txBody>
          <a:bodyPr/>
          <a:lstStyle>
            <a:lvl1pPr>
              <a:defRPr/>
            </a:lvl1pPr>
          </a:lstStyle>
          <a:p>
            <a:fld id="{E29BB62D-383C-40C7-B8D8-6FC2BAEB91B9}" type="slidenum">
              <a:rPr lang="en-US" altLang="ja-JP"/>
              <a:pPr/>
              <a:t>‹#›</a:t>
            </a:fld>
            <a:endParaRPr lang="en-US" altLang="ja-JP"/>
          </a:p>
        </p:txBody>
      </p:sp>
    </p:spTree>
    <p:extLst>
      <p:ext uri="{BB962C8B-B14F-4D97-AF65-F5344CB8AC3E}">
        <p14:creationId xmlns:p14="http://schemas.microsoft.com/office/powerpoint/2010/main" val="292767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D7EE07DE-A1E8-4468-8EC0-6CB70290129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C442C311-AD42-4D7B-B1E7-B2D8AB3765B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2D1A60A7-A6BF-438C-A99D-74594E854E97}"/>
              </a:ext>
            </a:extLst>
          </p:cNvPr>
          <p:cNvSpPr>
            <a:spLocks noGrp="1" noChangeArrowheads="1"/>
          </p:cNvSpPr>
          <p:nvPr>
            <p:ph type="sldNum" sz="quarter" idx="12"/>
          </p:nvPr>
        </p:nvSpPr>
        <p:spPr>
          <a:ln/>
        </p:spPr>
        <p:txBody>
          <a:bodyPr/>
          <a:lstStyle>
            <a:lvl1pPr>
              <a:defRPr/>
            </a:lvl1pPr>
          </a:lstStyle>
          <a:p>
            <a:fld id="{E31924FB-70FB-42DF-934A-919BC519E75D}" type="slidenum">
              <a:rPr lang="en-US" altLang="ja-JP"/>
              <a:pPr/>
              <a:t>‹#›</a:t>
            </a:fld>
            <a:endParaRPr lang="en-US" altLang="ja-JP"/>
          </a:p>
        </p:txBody>
      </p:sp>
    </p:spTree>
    <p:extLst>
      <p:ext uri="{BB962C8B-B14F-4D97-AF65-F5344CB8AC3E}">
        <p14:creationId xmlns:p14="http://schemas.microsoft.com/office/powerpoint/2010/main" val="266902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29305A-8583-4F40-93BF-EA41EABFCE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04865809-DB26-4154-A500-AF21825474A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6B6A25F3-AA1E-4FEF-BCD1-A965BEEE6B68}"/>
              </a:ext>
            </a:extLst>
          </p:cNvPr>
          <p:cNvSpPr>
            <a:spLocks noGrp="1" noChangeArrowheads="1"/>
          </p:cNvSpPr>
          <p:nvPr>
            <p:ph type="sldNum" sz="quarter" idx="12"/>
          </p:nvPr>
        </p:nvSpPr>
        <p:spPr>
          <a:ln/>
        </p:spPr>
        <p:txBody>
          <a:bodyPr/>
          <a:lstStyle>
            <a:lvl1pPr>
              <a:defRPr/>
            </a:lvl1pPr>
          </a:lstStyle>
          <a:p>
            <a:fld id="{BB288047-955A-49CB-9DD9-53677F35BB89}" type="slidenum">
              <a:rPr lang="en-US" altLang="ja-JP"/>
              <a:pPr/>
              <a:t>‹#›</a:t>
            </a:fld>
            <a:endParaRPr lang="en-US" altLang="ja-JP"/>
          </a:p>
        </p:txBody>
      </p:sp>
    </p:spTree>
    <p:extLst>
      <p:ext uri="{BB962C8B-B14F-4D97-AF65-F5344CB8AC3E}">
        <p14:creationId xmlns:p14="http://schemas.microsoft.com/office/powerpoint/2010/main" val="195520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7EFCF4FA-30F3-4927-BAE1-8FD1D23268B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4AD4BFD-E480-4DE1-9858-8E106050FAD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ED603795-03A5-481B-B115-0C0018D541A8}"/>
              </a:ext>
            </a:extLst>
          </p:cNvPr>
          <p:cNvSpPr>
            <a:spLocks noGrp="1" noChangeArrowheads="1"/>
          </p:cNvSpPr>
          <p:nvPr>
            <p:ph type="sldNum" sz="quarter" idx="12"/>
          </p:nvPr>
        </p:nvSpPr>
        <p:spPr>
          <a:ln/>
        </p:spPr>
        <p:txBody>
          <a:bodyPr/>
          <a:lstStyle>
            <a:lvl1pPr>
              <a:defRPr/>
            </a:lvl1pPr>
          </a:lstStyle>
          <a:p>
            <a:fld id="{CF7EE9D3-B76F-4AB2-8F06-E9F2670D725B}" type="slidenum">
              <a:rPr lang="en-US" altLang="ja-JP"/>
              <a:pPr/>
              <a:t>‹#›</a:t>
            </a:fld>
            <a:endParaRPr lang="en-US" altLang="ja-JP"/>
          </a:p>
        </p:txBody>
      </p:sp>
    </p:spTree>
    <p:extLst>
      <p:ext uri="{BB962C8B-B14F-4D97-AF65-F5344CB8AC3E}">
        <p14:creationId xmlns:p14="http://schemas.microsoft.com/office/powerpoint/2010/main" val="264306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3AF09D1F-AC38-4C93-BCB3-B522C83676B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28C983B-CEE0-4014-9DEE-AD9A7504AFB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25049F5-E289-4B0A-BD71-88A8278BA640}"/>
              </a:ext>
            </a:extLst>
          </p:cNvPr>
          <p:cNvSpPr>
            <a:spLocks noGrp="1" noChangeArrowheads="1"/>
          </p:cNvSpPr>
          <p:nvPr>
            <p:ph type="sldNum" sz="quarter" idx="12"/>
          </p:nvPr>
        </p:nvSpPr>
        <p:spPr>
          <a:ln/>
        </p:spPr>
        <p:txBody>
          <a:bodyPr/>
          <a:lstStyle>
            <a:lvl1pPr>
              <a:defRPr/>
            </a:lvl1pPr>
          </a:lstStyle>
          <a:p>
            <a:fld id="{19B9FF92-2F56-4DEA-AE4E-A7EC729680A7}" type="slidenum">
              <a:rPr lang="en-US" altLang="ja-JP"/>
              <a:pPr/>
              <a:t>‹#›</a:t>
            </a:fld>
            <a:endParaRPr lang="en-US" altLang="ja-JP"/>
          </a:p>
        </p:txBody>
      </p:sp>
    </p:spTree>
    <p:extLst>
      <p:ext uri="{BB962C8B-B14F-4D97-AF65-F5344CB8AC3E}">
        <p14:creationId xmlns:p14="http://schemas.microsoft.com/office/powerpoint/2010/main" val="386632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D18767-0F86-4EAA-A021-28DB8921F51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A7FAA5E8-04B3-464A-BD98-19D47CE4C7B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CED57CD1-F17C-44F9-AFBD-52CD532E8D5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id="{1B17EFAA-2B19-45BE-BD43-F155E28B676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C0C1FF68-39E6-4A86-BD79-CEBD08A831B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827374-E919-4303-A85E-DC1095E82AA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7722B884-A24F-4BDC-A1A6-B869B595FE4C}"/>
              </a:ext>
            </a:extLst>
          </p:cNvPr>
          <p:cNvSpPr txBox="1">
            <a:spLocks noChangeArrowheads="1"/>
          </p:cNvSpPr>
          <p:nvPr/>
        </p:nvSpPr>
        <p:spPr bwMode="auto">
          <a:xfrm>
            <a:off x="250825" y="228600"/>
            <a:ext cx="8642350" cy="830997"/>
          </a:xfrm>
          <a:prstGeom prst="rect">
            <a:avLst/>
          </a:prstGeom>
          <a:solidFill>
            <a:srgbClr val="FFFFCC"/>
          </a:solidFill>
          <a:ln w="9525">
            <a:noFill/>
            <a:miter lim="800000"/>
            <a:headEnd/>
            <a:tailEnd/>
          </a:ln>
          <a:effectLst>
            <a:outerShdw dist="107763" dir="2700000" algn="ctr" rotWithShape="0">
              <a:srgbClr val="808080"/>
            </a:outerShdw>
          </a:effectLst>
          <a:scene3d>
            <a:camera prst="orthographicFront"/>
            <a:lightRig rig="threePt" dir="t"/>
          </a:scene3d>
          <a:sp3d/>
        </p:spPr>
        <p:txBody>
          <a:bodyPr>
            <a:spAutoFit/>
          </a:bodyPr>
          <a:lstStyle/>
          <a:p>
            <a:pPr>
              <a:defRPr/>
            </a:pPr>
            <a:r>
              <a:rPr lang="ja-JP" altLang="en-US" dirty="0"/>
              <a:t>ゲームベースの学習を通じた</a:t>
            </a:r>
            <a:r>
              <a:rPr lang="en-US" altLang="ja-JP" dirty="0"/>
              <a:t>21</a:t>
            </a:r>
            <a:r>
              <a:rPr lang="ja-JP" altLang="en-US" dirty="0"/>
              <a:t>世紀のスキル</a:t>
            </a:r>
            <a:endParaRPr lang="en-US" altLang="ja-JP" dirty="0"/>
          </a:p>
          <a:p>
            <a:pPr>
              <a:defRPr/>
            </a:pPr>
            <a:r>
              <a:rPr lang="ja-JP" altLang="en-US" sz="1600" dirty="0"/>
              <a:t>キーワード［</a:t>
            </a:r>
            <a:r>
              <a:rPr lang="en-US" altLang="ja-JP" sz="1600" dirty="0"/>
              <a:t>21</a:t>
            </a:r>
            <a:r>
              <a:rPr lang="en-US" altLang="ja-JP" sz="1600" baseline="30000" dirty="0"/>
              <a:t>st</a:t>
            </a:r>
            <a:r>
              <a:rPr lang="en-US" altLang="ja-JP" sz="1600" dirty="0"/>
              <a:t> Century Skills, Game-Based Learning</a:t>
            </a:r>
            <a:r>
              <a:rPr lang="ja-JP" altLang="en-US" sz="1600" dirty="0"/>
              <a:t>］　</a:t>
            </a:r>
            <a:r>
              <a:rPr lang="ja-JP" altLang="en-US" dirty="0"/>
              <a:t>　　　准教授　</a:t>
            </a:r>
            <a:r>
              <a:rPr lang="en-US" altLang="ja-JP" dirty="0"/>
              <a:t>Gloag, Douglas</a:t>
            </a:r>
            <a:r>
              <a:rPr lang="ja-JP" altLang="en-US" dirty="0"/>
              <a:t>　</a:t>
            </a:r>
          </a:p>
        </p:txBody>
      </p:sp>
      <p:sp>
        <p:nvSpPr>
          <p:cNvPr id="2053" name="Text Box 31">
            <a:extLst>
              <a:ext uri="{FF2B5EF4-FFF2-40B4-BE49-F238E27FC236}">
                <a16:creationId xmlns:a16="http://schemas.microsoft.com/office/drawing/2014/main" id="{43081B01-AC77-497C-893A-52F22DB34B17}"/>
              </a:ext>
            </a:extLst>
          </p:cNvPr>
          <p:cNvSpPr txBox="1">
            <a:spLocks noChangeArrowheads="1"/>
          </p:cNvSpPr>
          <p:nvPr/>
        </p:nvSpPr>
        <p:spPr bwMode="auto">
          <a:xfrm>
            <a:off x="4537075" y="5084763"/>
            <a:ext cx="4427538"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200" dirty="0">
                <a:solidFill>
                  <a:schemeClr val="accent2"/>
                </a:solidFill>
              </a:rPr>
              <a:t>分　  野：</a:t>
            </a:r>
            <a:r>
              <a:rPr lang="ja-JP" altLang="en-US" sz="1200" dirty="0"/>
              <a:t>　</a:t>
            </a:r>
            <a:r>
              <a:rPr lang="en-US" altLang="ja-JP" sz="1200" dirty="0"/>
              <a:t>Game-Based Learning</a:t>
            </a:r>
            <a:endParaRPr lang="en-US" altLang="en-US" sz="1200" dirty="0">
              <a:solidFill>
                <a:srgbClr val="FF0000"/>
              </a:solidFill>
              <a:latin typeface="ＭＳ Ｐゴシック" panose="020B0600070205080204" pitchFamily="50" charset="-128"/>
            </a:endParaRPr>
          </a:p>
          <a:p>
            <a:pPr eaLnBrk="1" hangingPunct="1"/>
            <a:r>
              <a:rPr lang="ja-JP" altLang="en-US" sz="1200" dirty="0">
                <a:solidFill>
                  <a:schemeClr val="accent2"/>
                </a:solidFill>
              </a:rPr>
              <a:t>専　  門：</a:t>
            </a:r>
            <a:r>
              <a:rPr lang="ja-JP" altLang="en-US" sz="1200" dirty="0"/>
              <a:t>　英語教育</a:t>
            </a:r>
            <a:endParaRPr lang="en-US" altLang="ja-JP" sz="1200" dirty="0"/>
          </a:p>
          <a:p>
            <a:pPr eaLnBrk="1" hangingPunct="1"/>
            <a:endParaRPr lang="en-US" altLang="ja-JP" sz="1200" dirty="0"/>
          </a:p>
          <a:p>
            <a:pPr eaLnBrk="1" hangingPunct="1"/>
            <a:r>
              <a:rPr lang="en-US" altLang="ja-JP" sz="1200" dirty="0"/>
              <a:t>E-mail</a:t>
            </a:r>
            <a:r>
              <a:rPr lang="ja-JP" altLang="en-US" sz="1200" dirty="0"/>
              <a:t> ： </a:t>
            </a:r>
            <a:r>
              <a:rPr lang="en-US" altLang="ja-JP" sz="1200" dirty="0"/>
              <a:t>gloagd@kdw.kj.yamagata-u.ac.jp</a:t>
            </a:r>
          </a:p>
          <a:p>
            <a:pPr eaLnBrk="1" hangingPunct="1"/>
            <a:r>
              <a:rPr lang="en-US" altLang="ja-JP" sz="1200" dirty="0"/>
              <a:t>Tel  </a:t>
            </a:r>
            <a:r>
              <a:rPr lang="ja-JP" altLang="en-US" sz="1200" dirty="0"/>
              <a:t>： </a:t>
            </a:r>
            <a:r>
              <a:rPr lang="en-US" altLang="ja-JP" sz="1200" dirty="0"/>
              <a:t>023-628-4483</a:t>
            </a:r>
            <a:r>
              <a:rPr lang="ja-JP" altLang="en-US" sz="1200" dirty="0">
                <a:solidFill>
                  <a:srgbClr val="FF0000"/>
                </a:solidFill>
              </a:rPr>
              <a:t> </a:t>
            </a:r>
            <a:endParaRPr lang="en-US" altLang="ja-JP" sz="1200" dirty="0">
              <a:solidFill>
                <a:srgbClr val="FF0000"/>
              </a:solidFill>
            </a:endParaRPr>
          </a:p>
          <a:p>
            <a:pPr eaLnBrk="1" hangingPunct="1"/>
            <a:r>
              <a:rPr lang="en-US" altLang="ja-JP" sz="1200" dirty="0"/>
              <a:t>Fax</a:t>
            </a:r>
            <a:r>
              <a:rPr lang="ja-JP" altLang="en-US" sz="1200" dirty="0"/>
              <a:t> ： </a:t>
            </a:r>
            <a:r>
              <a:rPr lang="en-US" altLang="ja-JP" sz="1200" dirty="0"/>
              <a:t>023- no one uses Fax machines anymore!     </a:t>
            </a:r>
            <a:r>
              <a:rPr lang="ja-JP" altLang="en-US" sz="1200" dirty="0"/>
              <a:t>　　</a:t>
            </a:r>
            <a:r>
              <a:rPr lang="ja-JP" altLang="en-US" sz="1200" dirty="0">
                <a:solidFill>
                  <a:srgbClr val="FF0000"/>
                </a:solidFill>
              </a:rPr>
              <a:t> </a:t>
            </a:r>
            <a:endParaRPr lang="en-US" altLang="ja-JP" sz="1200" dirty="0">
              <a:solidFill>
                <a:srgbClr val="FF0000"/>
              </a:solidFill>
            </a:endParaRPr>
          </a:p>
          <a:p>
            <a:pPr eaLnBrk="1" hangingPunct="1"/>
            <a:r>
              <a:rPr lang="en-US" altLang="ja-JP" sz="1200" dirty="0"/>
              <a:t>HP  </a:t>
            </a:r>
            <a:r>
              <a:rPr lang="ja-JP" altLang="en-US" sz="1200" dirty="0"/>
              <a:t>： </a:t>
            </a:r>
            <a:endParaRPr lang="en-US" altLang="ja-JP" sz="1200" dirty="0"/>
          </a:p>
          <a:p>
            <a:pPr eaLnBrk="1" hangingPunct="1"/>
            <a:endParaRPr lang="en-US" altLang="ja-JP" sz="1200" b="1" dirty="0"/>
          </a:p>
        </p:txBody>
      </p:sp>
      <p:sp>
        <p:nvSpPr>
          <p:cNvPr id="36" name="Text Box 35">
            <a:extLst>
              <a:ext uri="{FF2B5EF4-FFF2-40B4-BE49-F238E27FC236}">
                <a16:creationId xmlns:a16="http://schemas.microsoft.com/office/drawing/2014/main" id="{FD0DDFC5-833C-4D19-8010-E3E594A1C879}"/>
              </a:ext>
            </a:extLst>
          </p:cNvPr>
          <p:cNvSpPr txBox="1">
            <a:spLocks noChangeArrowheads="1"/>
          </p:cNvSpPr>
          <p:nvPr/>
        </p:nvSpPr>
        <p:spPr bwMode="auto">
          <a:xfrm>
            <a:off x="4535487" y="1348618"/>
            <a:ext cx="4429125" cy="3600986"/>
          </a:xfrm>
          <a:prstGeom prst="rect">
            <a:avLst/>
          </a:prstGeom>
          <a:ln w="12700">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ja-JP" altLang="en-US" sz="1200" dirty="0">
                <a:solidFill>
                  <a:srgbClr val="000000"/>
                </a:solidFill>
                <a:latin typeface="ＭＳ Ｐゴシック" pitchFamily="50" charset="-128"/>
              </a:rPr>
              <a:t>内容：</a:t>
            </a:r>
          </a:p>
          <a:p>
            <a:pPr>
              <a:defRPr/>
            </a:pPr>
            <a:r>
              <a:rPr lang="ja-JP" altLang="en-US" sz="1200" dirty="0">
                <a:solidFill>
                  <a:srgbClr val="000000"/>
                </a:solidFill>
                <a:latin typeface="ＭＳ Ｐゴシック" pitchFamily="50" charset="-128"/>
              </a:rPr>
              <a:t>　</a:t>
            </a:r>
            <a:r>
              <a:rPr lang="en-US" altLang="ja-JP" sz="1200" dirty="0">
                <a:solidFill>
                  <a:schemeClr val="tx1"/>
                </a:solidFill>
                <a:latin typeface="ＭＳ Ｐゴシック" pitchFamily="50" charset="-128"/>
              </a:rPr>
              <a:t>Students leave high school having learnt a lot of English without the opportunity of using the English they’ve remembered. This research shows how 21</a:t>
            </a:r>
            <a:r>
              <a:rPr lang="en-US" altLang="ja-JP" sz="1200" baseline="30000" dirty="0">
                <a:solidFill>
                  <a:schemeClr val="tx1"/>
                </a:solidFill>
                <a:latin typeface="ＭＳ Ｐゴシック" pitchFamily="50" charset="-128"/>
              </a:rPr>
              <a:t>st</a:t>
            </a:r>
            <a:r>
              <a:rPr lang="en-US" altLang="ja-JP" sz="1200" dirty="0">
                <a:solidFill>
                  <a:schemeClr val="tx1"/>
                </a:solidFill>
                <a:latin typeface="ＭＳ Ｐゴシック" pitchFamily="50" charset="-128"/>
              </a:rPr>
              <a:t> Century Skills can be taught to students alongside English instruction to give students confidence in their communication and social skills while also focusing on learning and then teaching board games to others in class. Students get to actively practice all four skills while also using critical thinking, logical thought and improving their explanation techniques. These 21</a:t>
            </a:r>
            <a:r>
              <a:rPr lang="en-US" altLang="ja-JP" sz="1200" baseline="30000" dirty="0">
                <a:solidFill>
                  <a:schemeClr val="tx1"/>
                </a:solidFill>
                <a:latin typeface="ＭＳ Ｐゴシック" pitchFamily="50" charset="-128"/>
              </a:rPr>
              <a:t>st</a:t>
            </a:r>
            <a:r>
              <a:rPr lang="en-US" altLang="ja-JP" sz="1200" dirty="0">
                <a:solidFill>
                  <a:schemeClr val="tx1"/>
                </a:solidFill>
                <a:latin typeface="ＭＳ Ｐゴシック" pitchFamily="50" charset="-128"/>
              </a:rPr>
              <a:t> Century Skills can be used throughout the students life and after university in their future careers. This research also shows aspects of intrinsic motivation and offers students a chance to use English in a low-pressure class environment.</a:t>
            </a:r>
            <a:endParaRPr lang="en-US" altLang="ja-JP" sz="1200" dirty="0">
              <a:solidFill>
                <a:srgbClr val="000000"/>
              </a:solidFill>
              <a:latin typeface="ＭＳ Ｐゴシック" pitchFamily="50" charset="-128"/>
            </a:endParaRPr>
          </a:p>
          <a:p>
            <a:pPr>
              <a:defRPr/>
            </a:pPr>
            <a:endParaRPr lang="en-US" altLang="ja-JP" sz="1200" dirty="0">
              <a:solidFill>
                <a:srgbClr val="000000"/>
              </a:solidFill>
              <a:latin typeface="ＭＳ Ｐゴシック" pitchFamily="50" charset="-128"/>
            </a:endParaRPr>
          </a:p>
          <a:p>
            <a:pPr>
              <a:defRPr/>
            </a:pPr>
            <a:r>
              <a:rPr lang="ja-JP" altLang="en-US" sz="1200" dirty="0">
                <a:solidFill>
                  <a:srgbClr val="000000"/>
                </a:solidFill>
                <a:latin typeface="ＭＳ Ｐゴシック" pitchFamily="50" charset="-128"/>
              </a:rPr>
              <a:t>アピールポイント：</a:t>
            </a:r>
            <a:endParaRPr lang="en-US" altLang="ja-JP" sz="1200" dirty="0">
              <a:solidFill>
                <a:srgbClr val="000000"/>
              </a:solidFill>
              <a:latin typeface="ＭＳ Ｐゴシック" pitchFamily="50" charset="-128"/>
            </a:endParaRPr>
          </a:p>
          <a:p>
            <a:pPr>
              <a:defRPr/>
            </a:pPr>
            <a:r>
              <a:rPr lang="ja-JP" altLang="en-US" sz="1200" dirty="0">
                <a:solidFill>
                  <a:srgbClr val="000000"/>
                </a:solidFill>
                <a:latin typeface="ＭＳ Ｐゴシック" pitchFamily="50" charset="-128"/>
              </a:rPr>
              <a:t>　</a:t>
            </a:r>
            <a:r>
              <a:rPr lang="en-US" altLang="ja-JP" sz="1200" dirty="0">
                <a:solidFill>
                  <a:srgbClr val="000000"/>
                </a:solidFill>
                <a:latin typeface="ＭＳ Ｐゴシック" pitchFamily="50" charset="-128"/>
              </a:rPr>
              <a:t>Students have moved on from effectively learning from textbooks or 90-minute lectures. Game-based Learning offers students a way to use English while focused on critical thinking and logical thought. Explanation skills are also focused on.</a:t>
            </a:r>
          </a:p>
        </p:txBody>
      </p:sp>
      <p:sp>
        <p:nvSpPr>
          <p:cNvPr id="2055" name="テキスト ボックス 36">
            <a:extLst>
              <a:ext uri="{FF2B5EF4-FFF2-40B4-BE49-F238E27FC236}">
                <a16:creationId xmlns:a16="http://schemas.microsoft.com/office/drawing/2014/main" id="{15D5E6AF-50AA-45DB-AD9B-C16239890964}"/>
              </a:ext>
            </a:extLst>
          </p:cNvPr>
          <p:cNvSpPr txBox="1">
            <a:spLocks noChangeArrowheads="1"/>
          </p:cNvSpPr>
          <p:nvPr/>
        </p:nvSpPr>
        <p:spPr bwMode="auto">
          <a:xfrm>
            <a:off x="179387" y="1348618"/>
            <a:ext cx="4191000" cy="544764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200" dirty="0"/>
              <a:t>図解</a:t>
            </a:r>
            <a:endParaRPr lang="en-US" altLang="ja-JP" sz="1200" dirty="0"/>
          </a:p>
          <a:p>
            <a:pPr eaLnBrk="1" hangingPunct="1"/>
            <a:endParaRPr lang="en-US" altLang="ja-JP" sz="1200" dirty="0"/>
          </a:p>
          <a:p>
            <a:pPr eaLnBrk="1" hangingPunct="1"/>
            <a:r>
              <a:rPr lang="en-US" altLang="ja-JP" sz="1200" dirty="0">
                <a:latin typeface="+mj-ea"/>
                <a:ea typeface="+mj-ea"/>
              </a:rPr>
              <a:t>Students first choose a commercially available boardgame. They have to learn how to play this game and then work out how to explain the game in easy English in a way that the game can be explained and played within 45 minutes. Students then teach their game to other students for 4 weeks while also learning their partner’s game all within 90 minutes of class. Students write a mini report on their partner’s game while improving their own game explanation for the next week. After 4 weeks, students then write a full report on their own game pointing out the good/bad  aspects and how much communication took place while playing with four different partners.</a:t>
            </a:r>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ja-JP" altLang="en-US" sz="1200" dirty="0"/>
          </a:p>
        </p:txBody>
      </p:sp>
      <p:sp>
        <p:nvSpPr>
          <p:cNvPr id="7" name="正方形/長方形 6">
            <a:extLst>
              <a:ext uri="{FF2B5EF4-FFF2-40B4-BE49-F238E27FC236}">
                <a16:creationId xmlns:a16="http://schemas.microsoft.com/office/drawing/2014/main" id="{121F1618-D8BD-4197-BFEE-803B4BC8D55F}"/>
              </a:ext>
            </a:extLst>
          </p:cNvPr>
          <p:cNvSpPr/>
          <p:nvPr/>
        </p:nvSpPr>
        <p:spPr>
          <a:xfrm>
            <a:off x="7874000" y="5321300"/>
            <a:ext cx="1020763" cy="1260475"/>
          </a:xfrm>
          <a:prstGeom prst="rect">
            <a:avLst/>
          </a:prstGeom>
          <a:ln w="127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ja-JP" altLang="en-US" sz="1000" dirty="0">
                <a:solidFill>
                  <a:schemeClr val="tx1"/>
                </a:solidFill>
              </a:rPr>
              <a:t>写真の貼り付け願います</a:t>
            </a:r>
            <a:endParaRPr lang="en-US" altLang="ja-JP" sz="1000" dirty="0">
              <a:solidFill>
                <a:schemeClr val="tx1"/>
              </a:solidFill>
            </a:endParaRPr>
          </a:p>
        </p:txBody>
      </p:sp>
      <p:pic>
        <p:nvPicPr>
          <p:cNvPr id="8" name="図 7">
            <a:extLst>
              <a:ext uri="{FF2B5EF4-FFF2-40B4-BE49-F238E27FC236}">
                <a16:creationId xmlns:a16="http://schemas.microsoft.com/office/drawing/2014/main" id="{39C5CF93-4B11-2A75-86F8-4C19E86B5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2412" y="5321300"/>
            <a:ext cx="1020763" cy="1260476"/>
          </a:xfrm>
          <a:prstGeom prst="rect">
            <a:avLst/>
          </a:prstGeom>
        </p:spPr>
      </p:pic>
      <p:pic>
        <p:nvPicPr>
          <p:cNvPr id="10" name="図 9">
            <a:extLst>
              <a:ext uri="{FF2B5EF4-FFF2-40B4-BE49-F238E27FC236}">
                <a16:creationId xmlns:a16="http://schemas.microsoft.com/office/drawing/2014/main" id="{5424E8DD-BAD2-AD76-8821-AB68666D7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387" y="4149080"/>
            <a:ext cx="4191000" cy="2584181"/>
          </a:xfrm>
          <a:prstGeom prst="rect">
            <a:avLst/>
          </a:prstGeom>
        </p:spPr>
      </p:pic>
    </p:spTree>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TotalTime>
  <Words>356</Words>
  <Application>Microsoft Office PowerPoint</Application>
  <PresentationFormat>画面に合わせる (4:3)</PresentationFormat>
  <Paragraphs>32</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ＭＳ Ｐゴシック</vt:lpstr>
      <vt:lpstr>Calibri</vt:lpstr>
      <vt:lpstr>Times New Roman</vt:lpstr>
      <vt:lpstr>標準デザイン</vt:lpstr>
      <vt:lpstr>PowerPoint プレゼンテーション</vt:lpstr>
    </vt:vector>
  </TitlesOfParts>
  <Company>Yamagata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 research</dc:creator>
  <cp:lastModifiedBy>Douglas Gloag</cp:lastModifiedBy>
  <cp:revision>119</cp:revision>
  <dcterms:created xsi:type="dcterms:W3CDTF">2006-01-13T03:31:01Z</dcterms:created>
  <dcterms:modified xsi:type="dcterms:W3CDTF">2024-01-09T11:10:07Z</dcterms:modified>
</cp:coreProperties>
</file>