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62" autoAdjust="0"/>
  </p:normalViewPr>
  <p:slideViewPr>
    <p:cSldViewPr>
      <p:cViewPr>
        <p:scale>
          <a:sx n="129" d="100"/>
          <a:sy n="129"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7EEF6C8E-7052-484F-8DD6-1C79461180B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a:extLst>
              <a:ext uri="{FF2B5EF4-FFF2-40B4-BE49-F238E27FC236}">
                <a16:creationId xmlns:a16="http://schemas.microsoft.com/office/drawing/2014/main" id="{34096A6D-8120-4E75-8ABB-A4D949DDD2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DC6FA2-E201-44B1-A790-19176E2717F5}" type="datetimeFigureOut">
              <a:rPr lang="ja-JP" altLang="en-US"/>
              <a:pPr>
                <a:defRPr/>
              </a:pPr>
              <a:t>2023/12/25</a:t>
            </a:fld>
            <a:endParaRPr lang="ja-JP" altLang="en-US"/>
          </a:p>
        </p:txBody>
      </p:sp>
      <p:sp>
        <p:nvSpPr>
          <p:cNvPr id="4" name="スライド イメージ プレースホルダ 3">
            <a:extLst>
              <a:ext uri="{FF2B5EF4-FFF2-40B4-BE49-F238E27FC236}">
                <a16:creationId xmlns:a16="http://schemas.microsoft.com/office/drawing/2014/main" id="{9605D6AA-4556-4E4B-9F74-D8D5BBF6A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AD47EB66-0B51-457F-9184-0BDDFF9B16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96A258B-9A64-4B7E-8C08-19D0F804671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a:extLst>
              <a:ext uri="{FF2B5EF4-FFF2-40B4-BE49-F238E27FC236}">
                <a16:creationId xmlns:a16="http://schemas.microsoft.com/office/drawing/2014/main" id="{985330D4-EC66-461B-9542-5F483DEDEA8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6422F0-A382-497E-8045-22B5267ACB3F}"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8297B2FB-D663-4690-95C6-98EAA3FD31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F66D69A4-E012-4781-ABC2-0DCBDA84A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id="{C85930BC-7C65-45E6-8517-A291BC0B0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52149B31-94A9-490C-BAF7-D4F735FB2E54}" type="slidenum">
              <a:rPr lang="ja-JP" altLang="en-US" sz="1200"/>
              <a:pPr eaLnBrk="1" hangingPunct="1"/>
              <a:t>1</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1948AA0E-DF3D-471E-B372-2CD29B442D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75AA621-B66C-458D-A02C-F38E7EE28F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80B442-0409-40A2-B310-193D285DF3E1}"/>
              </a:ext>
            </a:extLst>
          </p:cNvPr>
          <p:cNvSpPr>
            <a:spLocks noGrp="1" noChangeArrowheads="1"/>
          </p:cNvSpPr>
          <p:nvPr>
            <p:ph type="sldNum" sz="quarter" idx="12"/>
          </p:nvPr>
        </p:nvSpPr>
        <p:spPr>
          <a:ln/>
        </p:spPr>
        <p:txBody>
          <a:bodyPr/>
          <a:lstStyle>
            <a:lvl1pPr>
              <a:defRPr/>
            </a:lvl1pPr>
          </a:lstStyle>
          <a:p>
            <a:fld id="{71037BAA-6DA6-4239-BA87-4C798D42A007}" type="slidenum">
              <a:rPr lang="en-US" altLang="ja-JP"/>
              <a:pPr/>
              <a:t>‹#›</a:t>
            </a:fld>
            <a:endParaRPr lang="en-US" altLang="ja-JP"/>
          </a:p>
        </p:txBody>
      </p:sp>
    </p:spTree>
    <p:extLst>
      <p:ext uri="{BB962C8B-B14F-4D97-AF65-F5344CB8AC3E}">
        <p14:creationId xmlns:p14="http://schemas.microsoft.com/office/powerpoint/2010/main" val="310875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8FB07D1-9388-4C8B-957F-C40242FAAD0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6CE0C22-B20E-46D9-8503-47BAC74D61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163B6BA-A2A0-432D-8637-C3A7C9D632D6}"/>
              </a:ext>
            </a:extLst>
          </p:cNvPr>
          <p:cNvSpPr>
            <a:spLocks noGrp="1" noChangeArrowheads="1"/>
          </p:cNvSpPr>
          <p:nvPr>
            <p:ph type="sldNum" sz="quarter" idx="12"/>
          </p:nvPr>
        </p:nvSpPr>
        <p:spPr>
          <a:ln/>
        </p:spPr>
        <p:txBody>
          <a:bodyPr/>
          <a:lstStyle>
            <a:lvl1pPr>
              <a:defRPr/>
            </a:lvl1pPr>
          </a:lstStyle>
          <a:p>
            <a:fld id="{C06E1DBA-68FF-4EFF-A7F4-1CBB6BE21001}" type="slidenum">
              <a:rPr lang="en-US" altLang="ja-JP"/>
              <a:pPr/>
              <a:t>‹#›</a:t>
            </a:fld>
            <a:endParaRPr lang="en-US" altLang="ja-JP"/>
          </a:p>
        </p:txBody>
      </p:sp>
    </p:spTree>
    <p:extLst>
      <p:ext uri="{BB962C8B-B14F-4D97-AF65-F5344CB8AC3E}">
        <p14:creationId xmlns:p14="http://schemas.microsoft.com/office/powerpoint/2010/main" val="23031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04DD9DD-2F1B-48C3-8ADC-DC6B9586CED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E5E472F-4048-4048-9A7D-53073C4DE0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08B3C51-40E6-4518-9B6C-218A6C02BCB5}"/>
              </a:ext>
            </a:extLst>
          </p:cNvPr>
          <p:cNvSpPr>
            <a:spLocks noGrp="1" noChangeArrowheads="1"/>
          </p:cNvSpPr>
          <p:nvPr>
            <p:ph type="sldNum" sz="quarter" idx="12"/>
          </p:nvPr>
        </p:nvSpPr>
        <p:spPr>
          <a:ln/>
        </p:spPr>
        <p:txBody>
          <a:bodyPr/>
          <a:lstStyle>
            <a:lvl1pPr>
              <a:defRPr/>
            </a:lvl1pPr>
          </a:lstStyle>
          <a:p>
            <a:fld id="{3EA1DDF5-736F-4934-8CFC-65AADC6F3816}" type="slidenum">
              <a:rPr lang="en-US" altLang="ja-JP"/>
              <a:pPr/>
              <a:t>‹#›</a:t>
            </a:fld>
            <a:endParaRPr lang="en-US" altLang="ja-JP"/>
          </a:p>
        </p:txBody>
      </p:sp>
    </p:spTree>
    <p:extLst>
      <p:ext uri="{BB962C8B-B14F-4D97-AF65-F5344CB8AC3E}">
        <p14:creationId xmlns:p14="http://schemas.microsoft.com/office/powerpoint/2010/main" val="37022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F7DC247-8B0D-4439-AD01-96075925270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D04226B-47CF-4305-A28E-1BAAF988AF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6A63AD6-4FE9-4965-A3AF-0089E4707C11}"/>
              </a:ext>
            </a:extLst>
          </p:cNvPr>
          <p:cNvSpPr>
            <a:spLocks noGrp="1" noChangeArrowheads="1"/>
          </p:cNvSpPr>
          <p:nvPr>
            <p:ph type="sldNum" sz="quarter" idx="12"/>
          </p:nvPr>
        </p:nvSpPr>
        <p:spPr>
          <a:ln/>
        </p:spPr>
        <p:txBody>
          <a:bodyPr/>
          <a:lstStyle>
            <a:lvl1pPr>
              <a:defRPr/>
            </a:lvl1pPr>
          </a:lstStyle>
          <a:p>
            <a:fld id="{06DD632D-8F06-480C-972E-80DBED1C2EF8}" type="slidenum">
              <a:rPr lang="en-US" altLang="ja-JP"/>
              <a:pPr/>
              <a:t>‹#›</a:t>
            </a:fld>
            <a:endParaRPr lang="en-US" altLang="ja-JP"/>
          </a:p>
        </p:txBody>
      </p:sp>
    </p:spTree>
    <p:extLst>
      <p:ext uri="{BB962C8B-B14F-4D97-AF65-F5344CB8AC3E}">
        <p14:creationId xmlns:p14="http://schemas.microsoft.com/office/powerpoint/2010/main" val="32310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482E7FD3-0116-4E6C-92C1-F4897C84D1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F5F8004-12DF-41D4-9838-BECE7F79462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873DA37-79F4-40F4-9C1B-7BB713A67362}"/>
              </a:ext>
            </a:extLst>
          </p:cNvPr>
          <p:cNvSpPr>
            <a:spLocks noGrp="1" noChangeArrowheads="1"/>
          </p:cNvSpPr>
          <p:nvPr>
            <p:ph type="sldNum" sz="quarter" idx="12"/>
          </p:nvPr>
        </p:nvSpPr>
        <p:spPr>
          <a:ln/>
        </p:spPr>
        <p:txBody>
          <a:bodyPr/>
          <a:lstStyle>
            <a:lvl1pPr>
              <a:defRPr/>
            </a:lvl1pPr>
          </a:lstStyle>
          <a:p>
            <a:fld id="{3C6EE4E0-EF6D-4A5E-998C-B118ACAEEE42}" type="slidenum">
              <a:rPr lang="en-US" altLang="ja-JP"/>
              <a:pPr/>
              <a:t>‹#›</a:t>
            </a:fld>
            <a:endParaRPr lang="en-US" altLang="ja-JP"/>
          </a:p>
        </p:txBody>
      </p:sp>
    </p:spTree>
    <p:extLst>
      <p:ext uri="{BB962C8B-B14F-4D97-AF65-F5344CB8AC3E}">
        <p14:creationId xmlns:p14="http://schemas.microsoft.com/office/powerpoint/2010/main" val="175831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284A162D-9294-402C-B85B-D7E7AB9409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83DA507-A488-47EB-ABC8-AA560DABDDB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A0E15E-01D9-4C35-98E1-A0E080AFF288}"/>
              </a:ext>
            </a:extLst>
          </p:cNvPr>
          <p:cNvSpPr>
            <a:spLocks noGrp="1" noChangeArrowheads="1"/>
          </p:cNvSpPr>
          <p:nvPr>
            <p:ph type="sldNum" sz="quarter" idx="12"/>
          </p:nvPr>
        </p:nvSpPr>
        <p:spPr>
          <a:ln/>
        </p:spPr>
        <p:txBody>
          <a:bodyPr/>
          <a:lstStyle>
            <a:lvl1pPr>
              <a:defRPr/>
            </a:lvl1pPr>
          </a:lstStyle>
          <a:p>
            <a:fld id="{590A6FBD-6368-4A22-9057-6DB7864A1104}" type="slidenum">
              <a:rPr lang="en-US" altLang="ja-JP"/>
              <a:pPr/>
              <a:t>‹#›</a:t>
            </a:fld>
            <a:endParaRPr lang="en-US" altLang="ja-JP"/>
          </a:p>
        </p:txBody>
      </p:sp>
    </p:spTree>
    <p:extLst>
      <p:ext uri="{BB962C8B-B14F-4D97-AF65-F5344CB8AC3E}">
        <p14:creationId xmlns:p14="http://schemas.microsoft.com/office/powerpoint/2010/main" val="41877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F958DCC-AD92-4716-A6E8-1984E83DB08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512A9D3-6704-4010-8A59-E90960B9D7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20FCE6C-94F0-4557-A1CB-13E20F94C4B2}"/>
              </a:ext>
            </a:extLst>
          </p:cNvPr>
          <p:cNvSpPr>
            <a:spLocks noGrp="1" noChangeArrowheads="1"/>
          </p:cNvSpPr>
          <p:nvPr>
            <p:ph type="sldNum" sz="quarter" idx="12"/>
          </p:nvPr>
        </p:nvSpPr>
        <p:spPr>
          <a:ln/>
        </p:spPr>
        <p:txBody>
          <a:bodyPr/>
          <a:lstStyle>
            <a:lvl1pPr>
              <a:defRPr/>
            </a:lvl1pPr>
          </a:lstStyle>
          <a:p>
            <a:fld id="{E29BB62D-383C-40C7-B8D8-6FC2BAEB91B9}" type="slidenum">
              <a:rPr lang="en-US" altLang="ja-JP"/>
              <a:pPr/>
              <a:t>‹#›</a:t>
            </a:fld>
            <a:endParaRPr lang="en-US" altLang="ja-JP"/>
          </a:p>
        </p:txBody>
      </p:sp>
    </p:spTree>
    <p:extLst>
      <p:ext uri="{BB962C8B-B14F-4D97-AF65-F5344CB8AC3E}">
        <p14:creationId xmlns:p14="http://schemas.microsoft.com/office/powerpoint/2010/main" val="292767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7EE07DE-A1E8-4468-8EC0-6CB70290129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C442C311-AD42-4D7B-B1E7-B2D8AB3765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D1A60A7-A6BF-438C-A99D-74594E854E97}"/>
              </a:ext>
            </a:extLst>
          </p:cNvPr>
          <p:cNvSpPr>
            <a:spLocks noGrp="1" noChangeArrowheads="1"/>
          </p:cNvSpPr>
          <p:nvPr>
            <p:ph type="sldNum" sz="quarter" idx="12"/>
          </p:nvPr>
        </p:nvSpPr>
        <p:spPr>
          <a:ln/>
        </p:spPr>
        <p:txBody>
          <a:bodyPr/>
          <a:lstStyle>
            <a:lvl1pPr>
              <a:defRPr/>
            </a:lvl1pPr>
          </a:lstStyle>
          <a:p>
            <a:fld id="{E31924FB-70FB-42DF-934A-919BC519E75D}" type="slidenum">
              <a:rPr lang="en-US" altLang="ja-JP"/>
              <a:pPr/>
              <a:t>‹#›</a:t>
            </a:fld>
            <a:endParaRPr lang="en-US" altLang="ja-JP"/>
          </a:p>
        </p:txBody>
      </p:sp>
    </p:spTree>
    <p:extLst>
      <p:ext uri="{BB962C8B-B14F-4D97-AF65-F5344CB8AC3E}">
        <p14:creationId xmlns:p14="http://schemas.microsoft.com/office/powerpoint/2010/main" val="266902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29305A-8583-4F40-93BF-EA41EABFCE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04865809-DB26-4154-A500-AF21825474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B6A25F3-AA1E-4FEF-BCD1-A965BEEE6B68}"/>
              </a:ext>
            </a:extLst>
          </p:cNvPr>
          <p:cNvSpPr>
            <a:spLocks noGrp="1" noChangeArrowheads="1"/>
          </p:cNvSpPr>
          <p:nvPr>
            <p:ph type="sldNum" sz="quarter" idx="12"/>
          </p:nvPr>
        </p:nvSpPr>
        <p:spPr>
          <a:ln/>
        </p:spPr>
        <p:txBody>
          <a:bodyPr/>
          <a:lstStyle>
            <a:lvl1pPr>
              <a:defRPr/>
            </a:lvl1pPr>
          </a:lstStyle>
          <a:p>
            <a:fld id="{BB288047-955A-49CB-9DD9-53677F35BB89}" type="slidenum">
              <a:rPr lang="en-US" altLang="ja-JP"/>
              <a:pPr/>
              <a:t>‹#›</a:t>
            </a:fld>
            <a:endParaRPr lang="en-US" altLang="ja-JP"/>
          </a:p>
        </p:txBody>
      </p:sp>
    </p:spTree>
    <p:extLst>
      <p:ext uri="{BB962C8B-B14F-4D97-AF65-F5344CB8AC3E}">
        <p14:creationId xmlns:p14="http://schemas.microsoft.com/office/powerpoint/2010/main" val="19552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EFCF4FA-30F3-4927-BAE1-8FD1D23268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4AD4BFD-E480-4DE1-9858-8E106050FAD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D603795-03A5-481B-B115-0C0018D541A8}"/>
              </a:ext>
            </a:extLst>
          </p:cNvPr>
          <p:cNvSpPr>
            <a:spLocks noGrp="1" noChangeArrowheads="1"/>
          </p:cNvSpPr>
          <p:nvPr>
            <p:ph type="sldNum" sz="quarter" idx="12"/>
          </p:nvPr>
        </p:nvSpPr>
        <p:spPr>
          <a:ln/>
        </p:spPr>
        <p:txBody>
          <a:bodyPr/>
          <a:lstStyle>
            <a:lvl1pPr>
              <a:defRPr/>
            </a:lvl1pPr>
          </a:lstStyle>
          <a:p>
            <a:fld id="{CF7EE9D3-B76F-4AB2-8F06-E9F2670D725B}" type="slidenum">
              <a:rPr lang="en-US" altLang="ja-JP"/>
              <a:pPr/>
              <a:t>‹#›</a:t>
            </a:fld>
            <a:endParaRPr lang="en-US" altLang="ja-JP"/>
          </a:p>
        </p:txBody>
      </p:sp>
    </p:spTree>
    <p:extLst>
      <p:ext uri="{BB962C8B-B14F-4D97-AF65-F5344CB8AC3E}">
        <p14:creationId xmlns:p14="http://schemas.microsoft.com/office/powerpoint/2010/main" val="26430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AF09D1F-AC38-4C93-BCB3-B522C83676B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28C983B-CEE0-4014-9DEE-AD9A7504AF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25049F5-E289-4B0A-BD71-88A8278BA640}"/>
              </a:ext>
            </a:extLst>
          </p:cNvPr>
          <p:cNvSpPr>
            <a:spLocks noGrp="1" noChangeArrowheads="1"/>
          </p:cNvSpPr>
          <p:nvPr>
            <p:ph type="sldNum" sz="quarter" idx="12"/>
          </p:nvPr>
        </p:nvSpPr>
        <p:spPr>
          <a:ln/>
        </p:spPr>
        <p:txBody>
          <a:bodyPr/>
          <a:lstStyle>
            <a:lvl1pPr>
              <a:defRPr/>
            </a:lvl1pPr>
          </a:lstStyle>
          <a:p>
            <a:fld id="{19B9FF92-2F56-4DEA-AE4E-A7EC729680A7}" type="slidenum">
              <a:rPr lang="en-US" altLang="ja-JP"/>
              <a:pPr/>
              <a:t>‹#›</a:t>
            </a:fld>
            <a:endParaRPr lang="en-US" altLang="ja-JP"/>
          </a:p>
        </p:txBody>
      </p:sp>
    </p:spTree>
    <p:extLst>
      <p:ext uri="{BB962C8B-B14F-4D97-AF65-F5344CB8AC3E}">
        <p14:creationId xmlns:p14="http://schemas.microsoft.com/office/powerpoint/2010/main" val="38663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D18767-0F86-4EAA-A021-28DB8921F5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A7FAA5E8-04B3-464A-BD98-19D47CE4C7B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CED57CD1-F17C-44F9-AFBD-52CD532E8D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1B17EFAA-2B19-45BE-BD43-F155E28B67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0C1FF68-39E6-4A86-BD79-CEBD08A831B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827374-E919-4303-A85E-DC1095E82AA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7722B884-A24F-4BDC-A1A6-B869B595FE4C}"/>
              </a:ext>
            </a:extLst>
          </p:cNvPr>
          <p:cNvSpPr txBox="1">
            <a:spLocks noChangeArrowheads="1"/>
          </p:cNvSpPr>
          <p:nvPr/>
        </p:nvSpPr>
        <p:spPr bwMode="auto">
          <a:xfrm>
            <a:off x="250825" y="228600"/>
            <a:ext cx="8642350" cy="830997"/>
          </a:xfrm>
          <a:prstGeom prst="rect">
            <a:avLst/>
          </a:prstGeom>
          <a:solidFill>
            <a:srgbClr val="FFFFCC"/>
          </a:solidFill>
          <a:ln w="9525">
            <a:noFill/>
            <a:miter lim="800000"/>
            <a:headEnd/>
            <a:tailEnd/>
          </a:ln>
          <a:effectLst>
            <a:outerShdw dist="107763" dir="2700000" algn="ctr" rotWithShape="0">
              <a:srgbClr val="808080"/>
            </a:outerShdw>
          </a:effectLst>
          <a:scene3d>
            <a:camera prst="orthographicFront"/>
            <a:lightRig rig="threePt" dir="t"/>
          </a:scene3d>
          <a:sp3d/>
        </p:spPr>
        <p:txBody>
          <a:bodyPr>
            <a:spAutoFit/>
          </a:bodyPr>
          <a:lstStyle/>
          <a:p>
            <a:pPr>
              <a:defRPr/>
            </a:pPr>
            <a:r>
              <a:rPr lang="ja-JP" altLang="en-US"/>
              <a:t>美術のワークショップ実践者の省察と探求の促進</a:t>
            </a:r>
            <a:r>
              <a:rPr lang="en-US" altLang="ja-JP" dirty="0">
                <a:solidFill>
                  <a:srgbClr val="FF0000"/>
                </a:solidFill>
              </a:rPr>
              <a:t>     </a:t>
            </a:r>
            <a:r>
              <a:rPr lang="ja-JP" altLang="en-US"/>
              <a:t>廖曦彤</a:t>
            </a:r>
            <a:endParaRPr lang="ja-JP" altLang="en-US" dirty="0">
              <a:latin typeface="ＭＳ Ｐゴシック" pitchFamily="50" charset="-128"/>
            </a:endParaRPr>
          </a:p>
          <a:p>
            <a:pPr>
              <a:defRPr/>
            </a:pPr>
            <a:r>
              <a:rPr lang="ja-JP" altLang="en-US" sz="1600"/>
              <a:t>キーワード</a:t>
            </a:r>
            <a:r>
              <a:rPr lang="en-US" altLang="ja-JP" sz="1600" dirty="0"/>
              <a:t> </a:t>
            </a:r>
            <a:r>
              <a:rPr lang="ja-JP" altLang="en-US" sz="1600"/>
              <a:t>　美術ワークショップ、実践者、振り返り、探求、方法論　</a:t>
            </a:r>
            <a:r>
              <a:rPr lang="en-US" altLang="ja-JP" sz="1600" dirty="0"/>
              <a:t> </a:t>
            </a:r>
            <a:r>
              <a:rPr lang="ja-JP" altLang="en-US"/>
              <a:t>　　　職位　講師　</a:t>
            </a:r>
            <a:endParaRPr lang="ja-JP" altLang="en-US" dirty="0"/>
          </a:p>
        </p:txBody>
      </p:sp>
      <p:sp>
        <p:nvSpPr>
          <p:cNvPr id="2053" name="Text Box 31">
            <a:extLst>
              <a:ext uri="{FF2B5EF4-FFF2-40B4-BE49-F238E27FC236}">
                <a16:creationId xmlns:a16="http://schemas.microsoft.com/office/drawing/2014/main" id="{43081B01-AC77-497C-893A-52F22DB34B17}"/>
              </a:ext>
            </a:extLst>
          </p:cNvPr>
          <p:cNvSpPr txBox="1">
            <a:spLocks noChangeArrowheads="1"/>
          </p:cNvSpPr>
          <p:nvPr/>
        </p:nvSpPr>
        <p:spPr bwMode="auto">
          <a:xfrm>
            <a:off x="4537075" y="5084763"/>
            <a:ext cx="4427538"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dirty="0">
                <a:solidFill>
                  <a:schemeClr val="accent2"/>
                </a:solidFill>
              </a:rPr>
              <a:t>分　  野</a:t>
            </a:r>
            <a:r>
              <a:rPr lang="ja-JP" altLang="en-US" sz="1200">
                <a:solidFill>
                  <a:schemeClr val="accent2"/>
                </a:solidFill>
              </a:rPr>
              <a:t>：</a:t>
            </a:r>
            <a:r>
              <a:rPr lang="ja-JP" altLang="en-US" sz="1200"/>
              <a:t>　美術教育　</a:t>
            </a:r>
            <a:endParaRPr lang="en-US" altLang="en-US" sz="1200" dirty="0">
              <a:latin typeface="ＭＳ Ｐゴシック" panose="020B0600070205080204" pitchFamily="50" charset="-128"/>
            </a:endParaRPr>
          </a:p>
          <a:p>
            <a:pPr eaLnBrk="1" hangingPunct="1"/>
            <a:r>
              <a:rPr lang="ja-JP" altLang="en-US" sz="1200">
                <a:solidFill>
                  <a:schemeClr val="accent2"/>
                </a:solidFill>
              </a:rPr>
              <a:t>専　  門：</a:t>
            </a:r>
            <a:r>
              <a:rPr lang="ja-JP" altLang="en-US" sz="1200"/>
              <a:t>　美術のワークショップ、美術科教育</a:t>
            </a:r>
            <a:endParaRPr lang="en-US" altLang="ja-JP" sz="1200" dirty="0"/>
          </a:p>
          <a:p>
            <a:pPr eaLnBrk="1" hangingPunct="1"/>
            <a:endParaRPr lang="en-US" altLang="ja-JP" sz="1200" dirty="0"/>
          </a:p>
          <a:p>
            <a:pPr eaLnBrk="1" hangingPunct="1"/>
            <a:r>
              <a:rPr lang="en-US" altLang="ja-JP" sz="1200" dirty="0"/>
              <a:t>E-mail</a:t>
            </a:r>
            <a:r>
              <a:rPr lang="ja-JP" altLang="en-US" sz="1200" dirty="0"/>
              <a:t> </a:t>
            </a:r>
            <a:r>
              <a:rPr lang="ja-JP" altLang="en-US" sz="1200"/>
              <a:t>： </a:t>
            </a:r>
            <a:r>
              <a:rPr lang="en" altLang="ja-JP" sz="1200" dirty="0" err="1"/>
              <a:t>liaoxitong@e.yamagata-u.ac.jp</a:t>
            </a:r>
            <a:endParaRPr lang="en-US" altLang="ja-JP" sz="1200" dirty="0"/>
          </a:p>
          <a:p>
            <a:pPr eaLnBrk="1" hangingPunct="1"/>
            <a:r>
              <a:rPr lang="en-US" altLang="ja-JP" sz="1200" dirty="0"/>
              <a:t>Tel  </a:t>
            </a:r>
            <a:r>
              <a:rPr lang="ja-JP" altLang="en-US" sz="1200"/>
              <a:t>： </a:t>
            </a:r>
            <a:r>
              <a:rPr lang="en-US" altLang="ja-JP" sz="1200" dirty="0"/>
              <a:t>023-628-4350</a:t>
            </a:r>
          </a:p>
          <a:p>
            <a:pPr eaLnBrk="1" hangingPunct="1"/>
            <a:endParaRPr lang="en-US" altLang="ja-JP" sz="1200" dirty="0">
              <a:solidFill>
                <a:srgbClr val="FF0000"/>
              </a:solidFill>
            </a:endParaRPr>
          </a:p>
          <a:p>
            <a:pPr eaLnBrk="1" hangingPunct="1"/>
            <a:endParaRPr lang="en-US" altLang="ja-JP" sz="1200" dirty="0">
              <a:solidFill>
                <a:srgbClr val="FF0000"/>
              </a:solidFill>
            </a:endParaRPr>
          </a:p>
          <a:p>
            <a:pPr eaLnBrk="1" hangingPunct="1"/>
            <a:endParaRPr lang="en-US" altLang="ja-JP" sz="1200" dirty="0">
              <a:solidFill>
                <a:srgbClr val="FF0000"/>
              </a:solidFill>
            </a:endParaRPr>
          </a:p>
        </p:txBody>
      </p:sp>
      <p:sp>
        <p:nvSpPr>
          <p:cNvPr id="36" name="Text Box 35">
            <a:extLst>
              <a:ext uri="{FF2B5EF4-FFF2-40B4-BE49-F238E27FC236}">
                <a16:creationId xmlns:a16="http://schemas.microsoft.com/office/drawing/2014/main" id="{FD0DDFC5-833C-4D19-8010-E3E594A1C879}"/>
              </a:ext>
            </a:extLst>
          </p:cNvPr>
          <p:cNvSpPr txBox="1">
            <a:spLocks noChangeArrowheads="1"/>
          </p:cNvSpPr>
          <p:nvPr/>
        </p:nvSpPr>
        <p:spPr bwMode="auto">
          <a:xfrm>
            <a:off x="4535488" y="1341438"/>
            <a:ext cx="4429125" cy="3600986"/>
          </a:xfrm>
          <a:prstGeom prst="rect">
            <a:avLst/>
          </a:prstGeom>
          <a:ln w="12700">
            <a:headEnd/>
            <a:tailEnd/>
          </a:ln>
        </p:spPr>
        <p:style>
          <a:lnRef idx="2">
            <a:schemeClr val="dk1"/>
          </a:lnRef>
          <a:fillRef idx="1">
            <a:schemeClr val="lt1"/>
          </a:fillRef>
          <a:effectRef idx="0">
            <a:schemeClr val="dk1"/>
          </a:effectRef>
          <a:fontRef idx="minor">
            <a:schemeClr val="dk1"/>
          </a:fontRef>
        </p:style>
        <p:txBody>
          <a:bodyPr>
            <a:spAutoFit/>
          </a:bodyPr>
          <a:lstStyle/>
          <a:p>
            <a:pPr algn="just">
              <a:defRPr/>
            </a:pPr>
            <a:r>
              <a:rPr lang="ja-JP" altLang="en-US" sz="1200" dirty="0">
                <a:solidFill>
                  <a:schemeClr val="accent2"/>
                </a:solidFill>
                <a:latin typeface="ＭＳ Ｐゴシック" pitchFamily="50" charset="-128"/>
              </a:rPr>
              <a:t>内容：</a:t>
            </a:r>
          </a:p>
          <a:p>
            <a:pPr algn="just">
              <a:defRPr/>
            </a:pPr>
            <a:r>
              <a:rPr lang="ja-JP" altLang="en-US" sz="1200">
                <a:solidFill>
                  <a:srgbClr val="000000"/>
                </a:solidFill>
                <a:latin typeface="ＭＳ Ｐゴシック" pitchFamily="50" charset="-128"/>
              </a:rPr>
              <a:t>　</a:t>
            </a:r>
            <a:r>
              <a:rPr lang="ja-JP" altLang="en-US" sz="1200">
                <a:solidFill>
                  <a:schemeClr val="tx1"/>
                </a:solidFill>
                <a:latin typeface="ＭＳ Ｐゴシック" pitchFamily="50" charset="-128"/>
              </a:rPr>
              <a:t>美術のワークショップを企画・実施・運営を担う「実践者」のより良い活動を実現するためにはどのようにすれば良いでしょうか。自身の実践をどのように見つめ直し、どのように新たな実践の可能性を探求することができるのか。</a:t>
            </a:r>
            <a:endParaRPr lang="en-US" altLang="ja-JP" sz="1200" dirty="0">
              <a:solidFill>
                <a:schemeClr val="tx1"/>
              </a:solidFill>
              <a:latin typeface="ＭＳ Ｐゴシック" pitchFamily="50" charset="-128"/>
            </a:endParaRPr>
          </a:p>
          <a:p>
            <a:pPr algn="just">
              <a:defRPr/>
            </a:pPr>
            <a:r>
              <a:rPr lang="ja-JP" altLang="en-US" sz="1200">
                <a:solidFill>
                  <a:schemeClr val="tx1"/>
                </a:solidFill>
                <a:latin typeface="ＭＳ Ｐゴシック" pitchFamily="50" charset="-128"/>
              </a:rPr>
              <a:t>　このような問題意識を持ち、美術のワークショップ実践者の振り返りに効果的な方法を模索している。現在では、芸術教育者の自己省察と探求の方法論である「</a:t>
            </a:r>
            <a:r>
              <a:rPr lang="en" altLang="ja-JP" sz="1200" dirty="0">
                <a:solidFill>
                  <a:schemeClr val="tx1"/>
                </a:solidFill>
                <a:latin typeface="ＭＳ Ｐゴシック" pitchFamily="50" charset="-128"/>
              </a:rPr>
              <a:t>A/r/</a:t>
            </a:r>
            <a:r>
              <a:rPr lang="en" altLang="ja-JP" sz="1200" dirty="0" err="1">
                <a:solidFill>
                  <a:schemeClr val="tx1"/>
                </a:solidFill>
                <a:latin typeface="ＭＳ Ｐゴシック" pitchFamily="50" charset="-128"/>
              </a:rPr>
              <a:t>tography</a:t>
            </a:r>
            <a:r>
              <a:rPr lang="ja-JP" altLang="en" sz="1200">
                <a:solidFill>
                  <a:schemeClr val="tx1"/>
                </a:solidFill>
                <a:latin typeface="ＭＳ Ｐゴシック" pitchFamily="50" charset="-128"/>
              </a:rPr>
              <a:t>」</a:t>
            </a:r>
            <a:r>
              <a:rPr lang="ja-JP" altLang="en-US" sz="1200">
                <a:solidFill>
                  <a:schemeClr val="tx1"/>
                </a:solidFill>
                <a:latin typeface="ＭＳ Ｐゴシック" pitchFamily="50" charset="-128"/>
              </a:rPr>
              <a:t>を用いて、様々な実践者を対象に調査を実施し、振り返りと探求の効果を実践において検証している。</a:t>
            </a:r>
            <a:endParaRPr lang="en-US" altLang="ja-JP" sz="1200" dirty="0">
              <a:solidFill>
                <a:schemeClr val="tx1"/>
              </a:solidFill>
              <a:latin typeface="ＭＳ Ｐゴシック" pitchFamily="50" charset="-128"/>
            </a:endParaRPr>
          </a:p>
          <a:p>
            <a:pPr algn="just">
              <a:defRPr/>
            </a:pPr>
            <a:r>
              <a:rPr lang="ja-JP" altLang="en-US" sz="1200">
                <a:solidFill>
                  <a:schemeClr val="tx1"/>
                </a:solidFill>
                <a:latin typeface="ＭＳ Ｐゴシック" pitchFamily="50" charset="-128"/>
              </a:rPr>
              <a:t>　現段階の分析結果では、</a:t>
            </a:r>
            <a:r>
              <a:rPr lang="en" altLang="ja-JP" sz="1200" dirty="0">
                <a:solidFill>
                  <a:schemeClr val="tx1"/>
                </a:solidFill>
                <a:latin typeface="ＭＳ Ｐゴシック" pitchFamily="50" charset="-128"/>
              </a:rPr>
              <a:t>A/r/</a:t>
            </a:r>
            <a:r>
              <a:rPr lang="en" altLang="ja-JP" sz="1200" dirty="0" err="1">
                <a:solidFill>
                  <a:schemeClr val="tx1"/>
                </a:solidFill>
                <a:latin typeface="ＭＳ Ｐゴシック" pitchFamily="50" charset="-128"/>
              </a:rPr>
              <a:t>tography</a:t>
            </a:r>
            <a:r>
              <a:rPr lang="ja-JP" altLang="en-US" sz="1200">
                <a:solidFill>
                  <a:schemeClr val="tx1"/>
                </a:solidFill>
                <a:latin typeface="ＭＳ Ｐゴシック" pitchFamily="50" charset="-128"/>
              </a:rPr>
              <a:t>を取り入れることによって、ワーク ショップに対する省察と同時に、表現や探求へ実践者の意識が向けられ、ワークショップでのできごとに限らず、アートや表現に関連する様々な事柄に対する自己省察への促進効果が認められた。</a:t>
            </a:r>
            <a:endParaRPr lang="en-US" altLang="ja-JP" sz="1200" dirty="0">
              <a:solidFill>
                <a:schemeClr val="tx1"/>
              </a:solidFill>
              <a:latin typeface="ＭＳ Ｐゴシック" pitchFamily="50" charset="-128"/>
            </a:endParaRPr>
          </a:p>
          <a:p>
            <a:pPr algn="just">
              <a:defRPr/>
            </a:pPr>
            <a:endParaRPr lang="en-US" altLang="ja-JP" sz="1200" dirty="0">
              <a:solidFill>
                <a:srgbClr val="000000"/>
              </a:solidFill>
              <a:latin typeface="ＭＳ Ｐゴシック" pitchFamily="50" charset="-128"/>
            </a:endParaRPr>
          </a:p>
          <a:p>
            <a:pPr>
              <a:defRPr/>
            </a:pPr>
            <a:r>
              <a:rPr lang="ja-JP" altLang="en-US" sz="1200" dirty="0">
                <a:solidFill>
                  <a:schemeClr val="accent2"/>
                </a:solidFill>
                <a:latin typeface="ＭＳ Ｐゴシック" pitchFamily="50" charset="-128"/>
              </a:rPr>
              <a:t>アピールポイント：</a:t>
            </a:r>
            <a:endParaRPr lang="en-US" altLang="ja-JP" sz="1200" dirty="0">
              <a:solidFill>
                <a:schemeClr val="accent2"/>
              </a:solidFill>
              <a:latin typeface="ＭＳ Ｐゴシック" pitchFamily="50" charset="-128"/>
            </a:endParaRPr>
          </a:p>
          <a:p>
            <a:pPr>
              <a:defRPr/>
            </a:pPr>
            <a:r>
              <a:rPr lang="ja-JP" altLang="en-US" sz="1200">
                <a:solidFill>
                  <a:srgbClr val="000000"/>
                </a:solidFill>
                <a:latin typeface="ＭＳ Ｐゴシック" pitchFamily="50" charset="-128"/>
              </a:rPr>
              <a:t>　芸術教育者の自己省察と探求方法論の国際的な研究動向に着目し、</a:t>
            </a:r>
            <a:r>
              <a:rPr lang="ja-JP" altLang="en-US" sz="1200">
                <a:solidFill>
                  <a:schemeClr val="tx1"/>
                </a:solidFill>
                <a:latin typeface="ＭＳ Ｐゴシック" pitchFamily="50" charset="-128"/>
                <a:sym typeface="Wingdings" panose="05000000000000000000" pitchFamily="2" charset="2"/>
              </a:rPr>
              <a:t>積極的に取り入れ、日本での実装や発展を目指しています。</a:t>
            </a:r>
            <a:endParaRPr lang="en-US" altLang="ja-JP" sz="1200" dirty="0">
              <a:solidFill>
                <a:schemeClr val="tx1"/>
              </a:solidFill>
              <a:latin typeface="ＭＳ Ｐゴシック" pitchFamily="50" charset="-128"/>
              <a:sym typeface="Wingdings" panose="05000000000000000000" pitchFamily="2" charset="2"/>
            </a:endParaRPr>
          </a:p>
        </p:txBody>
      </p:sp>
      <p:sp>
        <p:nvSpPr>
          <p:cNvPr id="2055" name="テキスト ボックス 36">
            <a:extLst>
              <a:ext uri="{FF2B5EF4-FFF2-40B4-BE49-F238E27FC236}">
                <a16:creationId xmlns:a16="http://schemas.microsoft.com/office/drawing/2014/main" id="{15D5E6AF-50AA-45DB-AD9B-C16239890964}"/>
              </a:ext>
            </a:extLst>
          </p:cNvPr>
          <p:cNvSpPr txBox="1">
            <a:spLocks noChangeArrowheads="1"/>
          </p:cNvSpPr>
          <p:nvPr/>
        </p:nvSpPr>
        <p:spPr bwMode="auto">
          <a:xfrm>
            <a:off x="179387" y="1295400"/>
            <a:ext cx="4191000" cy="5334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1200"/>
              <a:t>図解</a:t>
            </a:r>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en-US" altLang="ja-JP" sz="1200" dirty="0"/>
          </a:p>
          <a:p>
            <a:pPr eaLnBrk="1" hangingPunct="1"/>
            <a:endParaRPr lang="ja-JP" altLang="en-US" sz="1200"/>
          </a:p>
        </p:txBody>
      </p:sp>
      <p:sp>
        <p:nvSpPr>
          <p:cNvPr id="7" name="正方形/長方形 6">
            <a:extLst>
              <a:ext uri="{FF2B5EF4-FFF2-40B4-BE49-F238E27FC236}">
                <a16:creationId xmlns:a16="http://schemas.microsoft.com/office/drawing/2014/main" id="{121F1618-D8BD-4197-BFEE-803B4BC8D55F}"/>
              </a:ext>
            </a:extLst>
          </p:cNvPr>
          <p:cNvSpPr/>
          <p:nvPr/>
        </p:nvSpPr>
        <p:spPr>
          <a:xfrm>
            <a:off x="7874000" y="5321300"/>
            <a:ext cx="1020763" cy="1260475"/>
          </a:xfrm>
          <a:prstGeom prst="rect">
            <a:avLst/>
          </a:prstGeom>
          <a:ln w="127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ja-JP" altLang="en-US" sz="1000" dirty="0">
                <a:solidFill>
                  <a:schemeClr val="tx1"/>
                </a:solidFill>
              </a:rPr>
              <a:t>写真の貼り付け願います</a:t>
            </a:r>
            <a:endParaRPr lang="en-US" altLang="ja-JP" sz="1000" dirty="0">
              <a:solidFill>
                <a:schemeClr val="tx1"/>
              </a:solidFill>
            </a:endParaRPr>
          </a:p>
        </p:txBody>
      </p:sp>
      <p:pic>
        <p:nvPicPr>
          <p:cNvPr id="3" name="図 2" descr="黒いシャツを着ている少年&#10;&#10;自動的に生成された説明">
            <a:extLst>
              <a:ext uri="{FF2B5EF4-FFF2-40B4-BE49-F238E27FC236}">
                <a16:creationId xmlns:a16="http://schemas.microsoft.com/office/drawing/2014/main" id="{1F8A2D52-CCCF-4011-054E-1B7F75C0C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157192"/>
            <a:ext cx="1086643" cy="1448857"/>
          </a:xfrm>
          <a:prstGeom prst="rect">
            <a:avLst/>
          </a:prstGeom>
        </p:spPr>
      </p:pic>
      <p:pic>
        <p:nvPicPr>
          <p:cNvPr id="4" name="コンテンツ プレースホルダー 3" descr="散らかった机の上に座っている女性&#10;&#10;低い精度で自動的に生成された説明">
            <a:extLst>
              <a:ext uri="{FF2B5EF4-FFF2-40B4-BE49-F238E27FC236}">
                <a16:creationId xmlns:a16="http://schemas.microsoft.com/office/drawing/2014/main" id="{1D4E02D8-C590-AF27-905F-0F93BAC2458D}"/>
              </a:ext>
            </a:extLst>
          </p:cNvPr>
          <p:cNvPicPr>
            <a:picLocks noGrp="1" noChangeAspect="1"/>
          </p:cNvPicPr>
          <p:nvPr/>
        </p:nvPicPr>
        <p:blipFill rotWithShape="1">
          <a:blip r:embed="rId4" cstate="print">
            <a:extLst>
              <a:ext uri="{28A0092B-C50C-407E-A947-70E740481C1C}">
                <a14:useLocalDpi xmlns:a14="http://schemas.microsoft.com/office/drawing/2010/main" val="0"/>
              </a:ext>
            </a:extLst>
          </a:blip>
          <a:srcRect t="7030" b="17984"/>
          <a:stretch/>
        </p:blipFill>
        <p:spPr>
          <a:xfrm>
            <a:off x="891842" y="3820318"/>
            <a:ext cx="2897378" cy="1629473"/>
          </a:xfrm>
          <a:prstGeom prst="rect">
            <a:avLst/>
          </a:prstGeom>
        </p:spPr>
      </p:pic>
      <p:pic>
        <p:nvPicPr>
          <p:cNvPr id="5" name="図 4" descr="冷蔵庫, テーブル, 写真, 項目 が含まれている画像&#10;&#10;自動的に生成された説明">
            <a:extLst>
              <a:ext uri="{FF2B5EF4-FFF2-40B4-BE49-F238E27FC236}">
                <a16:creationId xmlns:a16="http://schemas.microsoft.com/office/drawing/2014/main" id="{BFB2221D-F830-AE2C-D0AF-BDCA77674A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7275" y="1340768"/>
            <a:ext cx="2866512" cy="2444274"/>
          </a:xfrm>
          <a:prstGeom prst="rect">
            <a:avLst/>
          </a:prstGeom>
          <a:noFill/>
          <a:ln>
            <a:noFill/>
          </a:ln>
        </p:spPr>
      </p:pic>
      <p:sp>
        <p:nvSpPr>
          <p:cNvPr id="8" name="テキスト ボックス 7">
            <a:extLst>
              <a:ext uri="{FF2B5EF4-FFF2-40B4-BE49-F238E27FC236}">
                <a16:creationId xmlns:a16="http://schemas.microsoft.com/office/drawing/2014/main" id="{ADCF2EDD-30F6-00DC-082A-0C9D80B2194A}"/>
              </a:ext>
            </a:extLst>
          </p:cNvPr>
          <p:cNvSpPr txBox="1"/>
          <p:nvPr/>
        </p:nvSpPr>
        <p:spPr>
          <a:xfrm>
            <a:off x="170481" y="5445224"/>
            <a:ext cx="4190875" cy="1200329"/>
          </a:xfrm>
          <a:prstGeom prst="rect">
            <a:avLst/>
          </a:prstGeom>
          <a:noFill/>
        </p:spPr>
        <p:txBody>
          <a:bodyPr wrap="square">
            <a:spAutoFit/>
          </a:bodyPr>
          <a:lstStyle/>
          <a:p>
            <a:pPr>
              <a:defRPr/>
            </a:pPr>
            <a:r>
              <a:rPr lang="ja-JP" altLang="en-US" sz="1200">
                <a:solidFill>
                  <a:srgbClr val="000000"/>
                </a:solidFill>
                <a:latin typeface="ＭＳ Ｐゴシック" pitchFamily="50" charset="-128"/>
              </a:rPr>
              <a:t>　従来の口頭的な振り返りではワークショップでのできごとや、良い点や改善点などが中心的なトピックになっている。</a:t>
            </a:r>
            <a:endParaRPr lang="en-US" altLang="ja-JP" sz="1200" dirty="0">
              <a:solidFill>
                <a:srgbClr val="000000"/>
              </a:solidFill>
              <a:latin typeface="ＭＳ Ｐゴシック" pitchFamily="50" charset="-128"/>
            </a:endParaRPr>
          </a:p>
          <a:p>
            <a:pPr>
              <a:defRPr/>
            </a:pPr>
            <a:r>
              <a:rPr lang="ja-JP" altLang="en-US" sz="1200">
                <a:solidFill>
                  <a:srgbClr val="000000"/>
                </a:solidFill>
                <a:latin typeface="ＭＳ Ｐゴシック" pitchFamily="50" charset="-128"/>
              </a:rPr>
              <a:t>　</a:t>
            </a:r>
            <a:r>
              <a:rPr lang="en-US" altLang="ja-JP" sz="1200" dirty="0">
                <a:solidFill>
                  <a:srgbClr val="000000"/>
                </a:solidFill>
                <a:latin typeface="ＭＳ Ｐゴシック" pitchFamily="50" charset="-128"/>
              </a:rPr>
              <a:t>A/r/</a:t>
            </a:r>
            <a:r>
              <a:rPr lang="en-US" altLang="ja-JP" sz="1200" dirty="0" err="1">
                <a:solidFill>
                  <a:srgbClr val="000000"/>
                </a:solidFill>
                <a:latin typeface="ＭＳ Ｐゴシック" pitchFamily="50" charset="-128"/>
              </a:rPr>
              <a:t>tography</a:t>
            </a:r>
            <a:r>
              <a:rPr lang="ja-JP" altLang="en-US" sz="1200">
                <a:solidFill>
                  <a:srgbClr val="000000"/>
                </a:solidFill>
                <a:latin typeface="ＭＳ Ｐゴシック" pitchFamily="50" charset="-128"/>
              </a:rPr>
              <a:t>を導入した場合、芸術表現を通して振り返りを行うことが特徴であり、芸術を通してものごとを深く考える・探索する過程が組み込まれている。</a:t>
            </a:r>
            <a:endParaRPr lang="en-US" altLang="ja-JP" sz="1200" dirty="0">
              <a:solidFill>
                <a:srgbClr val="000000"/>
              </a:solidFill>
              <a:latin typeface="ＭＳ Ｐゴシック" pitchFamily="50" charset="-128"/>
            </a:endParaRPr>
          </a:p>
          <a:p>
            <a:pPr algn="ctr">
              <a:defRPr/>
            </a:pPr>
            <a:r>
              <a:rPr lang="ja-JP" altLang="en-US" sz="1200">
                <a:solidFill>
                  <a:srgbClr val="000000"/>
                </a:solidFill>
                <a:latin typeface="ＭＳ Ｐゴシック" pitchFamily="50" charset="-128"/>
              </a:rPr>
              <a:t>（写真は振り返りの様子やその成果物）</a:t>
            </a:r>
            <a:endParaRPr lang="en-US" altLang="ja-JP" sz="1200" dirty="0">
              <a:solidFill>
                <a:srgbClr val="000000"/>
              </a:solidFill>
              <a:latin typeface="ＭＳ Ｐゴシック" pitchFamily="50"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5201</TotalTime>
  <Words>368</Words>
  <Application>Microsoft Macintosh PowerPoint</Application>
  <PresentationFormat>画面に合わせる (4:3)</PresentationFormat>
  <Paragraphs>46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Ｐゴシック</vt:lpstr>
      <vt:lpstr>Calibri</vt:lpstr>
      <vt:lpstr>Times New Roman</vt:lpstr>
      <vt:lpstr>標準デザイン</vt:lpstr>
      <vt:lpstr>PowerPoint プレゼンテーション</vt:lpstr>
    </vt:vector>
  </TitlesOfParts>
  <Company>Yamagata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 research</dc:creator>
  <cp:lastModifiedBy>廖曦彤</cp:lastModifiedBy>
  <cp:revision>133</cp:revision>
  <dcterms:created xsi:type="dcterms:W3CDTF">2006-01-13T03:31:01Z</dcterms:created>
  <dcterms:modified xsi:type="dcterms:W3CDTF">2023-12-28T07:43:24Z</dcterms:modified>
</cp:coreProperties>
</file>