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hV04iCdLsn5kUeWwGkItwxiuRS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5" d="100"/>
          <a:sy n="155" d="100"/>
        </p:scale>
        <p:origin x="1960" y="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altLang="ja-JP" sz="1200" b="0" i="0" u="none" strike="noStrike" cap="none">
                <a:solidFill>
                  <a:schemeClr val="dk1"/>
                </a:solidFill>
                <a:latin typeface="Times New Roman"/>
                <a:ea typeface="Times New Roman"/>
                <a:cs typeface="Times New Roman"/>
                <a:sym typeface="Times New Roman"/>
              </a:rPr>
              <a:t>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a:endParaRPr/>
          </a:p>
        </p:txBody>
      </p:sp>
      <p:sp>
        <p:nvSpPr>
          <p:cNvPr id="22" name="Google Shape;22;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34" name="Google Shape;34;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40" name="Google Shape;40;p7"/>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41" name="Google Shape;41;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47" name="Google Shape;47;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48" name="Google Shape;48;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49" name="Google Shape;49;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50" name="Google Shape;50;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61" name="Google Shape;61;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62" name="Google Shape;62;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1"/>
          <p:cNvSpPr>
            <a:spLocks noGrp="1"/>
          </p:cNvSpPr>
          <p:nvPr>
            <p:ph type="pic" idx="2"/>
          </p:nvPr>
        </p:nvSpPr>
        <p:spPr>
          <a:xfrm>
            <a:off x="1792288" y="612775"/>
            <a:ext cx="5486400" cy="4114800"/>
          </a:xfrm>
          <a:prstGeom prst="rect">
            <a:avLst/>
          </a:prstGeom>
          <a:noFill/>
          <a:ln>
            <a:noFill/>
          </a:ln>
        </p:spPr>
      </p:sp>
      <p:sp>
        <p:nvSpPr>
          <p:cNvPr id="68" name="Google Shape;68;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69" name="Google Shape;69;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2"/>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250825" y="228600"/>
            <a:ext cx="8642350" cy="830956"/>
          </a:xfrm>
          <a:prstGeom prst="rect">
            <a:avLst/>
          </a:prstGeom>
          <a:solidFill>
            <a:srgbClr val="FFFFCC"/>
          </a:solidFill>
          <a:ln>
            <a:noFill/>
          </a:ln>
          <a:effectLst>
            <a:outerShdw dist="107763" dir="2700000" algn="ctr" rotWithShape="0">
              <a:srgbClr val="80808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0" i="0" u="none" strike="noStrike" cap="none" dirty="0">
                <a:solidFill>
                  <a:schemeClr val="dk1"/>
                </a:solidFill>
                <a:latin typeface="MS PGothic"/>
                <a:ea typeface="MS PGothic"/>
                <a:cs typeface="MS PGothic"/>
                <a:sym typeface="MS PGothic"/>
              </a:rPr>
              <a:t>刑事手続における誤判防止の研究</a:t>
            </a:r>
            <a:endParaRPr dirty="0"/>
          </a:p>
          <a:p>
            <a:pPr marL="0" marR="0" lvl="0" indent="0" algn="l" rtl="0">
              <a:spcBef>
                <a:spcPts val="0"/>
              </a:spcBef>
              <a:spcAft>
                <a:spcPts val="0"/>
              </a:spcAft>
              <a:buNone/>
            </a:pPr>
            <a:r>
              <a:rPr lang="ja-JP" sz="1600" b="0" i="0" u="none" strike="noStrike" cap="none" dirty="0">
                <a:solidFill>
                  <a:schemeClr val="dk1"/>
                </a:solidFill>
                <a:latin typeface="Times New Roman"/>
                <a:ea typeface="Times New Roman"/>
                <a:cs typeface="Times New Roman"/>
                <a:sym typeface="Times New Roman"/>
              </a:rPr>
              <a:t>キーワード［刑事裁判，刑事手続，刑事訴訟，刑事司法］　</a:t>
            </a:r>
            <a:r>
              <a:rPr lang="ja-JP" sz="2400" b="0" i="0" u="none" strike="noStrike" cap="none" dirty="0">
                <a:solidFill>
                  <a:schemeClr val="dk1"/>
                </a:solidFill>
                <a:latin typeface="Times New Roman"/>
                <a:ea typeface="Times New Roman"/>
                <a:cs typeface="Times New Roman"/>
                <a:sym typeface="Times New Roman"/>
              </a:rPr>
              <a:t>　教授　髙倉　新喜　</a:t>
            </a:r>
            <a:endParaRPr dirty="0"/>
          </a:p>
        </p:txBody>
      </p:sp>
      <p:sp>
        <p:nvSpPr>
          <p:cNvPr id="90" name="Google Shape;90;p1"/>
          <p:cNvSpPr txBox="1"/>
          <p:nvPr/>
        </p:nvSpPr>
        <p:spPr>
          <a:xfrm>
            <a:off x="4561455" y="4953502"/>
            <a:ext cx="4403158" cy="156966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b="0" i="0" u="none" strike="noStrike" cap="none">
                <a:solidFill>
                  <a:schemeClr val="accent2"/>
                </a:solidFill>
                <a:latin typeface="Times New Roman"/>
                <a:ea typeface="Times New Roman"/>
                <a:cs typeface="Times New Roman"/>
                <a:sym typeface="Times New Roman"/>
              </a:rPr>
              <a:t>専門分野：</a:t>
            </a:r>
            <a:r>
              <a:rPr lang="ja-JP" sz="1200" b="0" i="0" u="none" strike="noStrike" cap="none">
                <a:solidFill>
                  <a:schemeClr val="dk1"/>
                </a:solidFill>
                <a:latin typeface="Times New Roman"/>
                <a:ea typeface="Times New Roman"/>
                <a:cs typeface="Times New Roman"/>
                <a:sym typeface="Times New Roman"/>
              </a:rPr>
              <a:t>　刑事訴訟法学</a:t>
            </a:r>
            <a:endParaRPr sz="1200" b="0" i="0" u="none" strike="noStrike" cap="none">
              <a:solidFill>
                <a:srgbClr val="FF0000"/>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ja-JP" sz="1200" b="0" i="0" u="none" strike="noStrike" cap="none">
                <a:solidFill>
                  <a:schemeClr val="dk1"/>
                </a:solidFill>
                <a:latin typeface="Times New Roman"/>
                <a:ea typeface="Times New Roman"/>
                <a:cs typeface="Times New Roman"/>
                <a:sym typeface="Times New Roman"/>
              </a:rPr>
              <a:t>E-mail ： takakura@human.kj.yamagata-u.ac.jp</a:t>
            </a:r>
            <a:endParaRPr/>
          </a:p>
          <a:p>
            <a:pPr marL="0" marR="0" lvl="0" indent="0" algn="l" rtl="0">
              <a:spcBef>
                <a:spcPts val="0"/>
              </a:spcBef>
              <a:spcAft>
                <a:spcPts val="0"/>
              </a:spcAft>
              <a:buNone/>
            </a:pPr>
            <a:r>
              <a:rPr lang="ja-JP" sz="1200" b="0" i="0" u="none" strike="noStrike" cap="none">
                <a:solidFill>
                  <a:schemeClr val="dk1"/>
                </a:solidFill>
                <a:latin typeface="Times New Roman"/>
                <a:ea typeface="Times New Roman"/>
                <a:cs typeface="Times New Roman"/>
                <a:sym typeface="Times New Roman"/>
              </a:rPr>
              <a:t>Tel  ： 023- 628-4257</a:t>
            </a:r>
            <a:r>
              <a:rPr lang="ja-JP" sz="1200" b="0" i="0" u="none" strike="noStrike" cap="none">
                <a:solidFill>
                  <a:srgbClr val="FF0000"/>
                </a:solidFill>
                <a:latin typeface="Times New Roman"/>
                <a:ea typeface="Times New Roman"/>
                <a:cs typeface="Times New Roman"/>
                <a:sym typeface="Times New Roman"/>
              </a:rPr>
              <a:t> </a:t>
            </a:r>
            <a:endParaRPr sz="1200" b="0" i="0" u="none" strike="noStrike" cap="none">
              <a:solidFill>
                <a:srgbClr val="FF0000"/>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rgbClr val="FF0000"/>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rgbClr val="FF0000"/>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rgbClr val="FF0000"/>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rgbClr val="FF0000"/>
              </a:solidFill>
              <a:latin typeface="Times New Roman"/>
              <a:ea typeface="Times New Roman"/>
              <a:cs typeface="Times New Roman"/>
              <a:sym typeface="Times New Roman"/>
            </a:endParaRPr>
          </a:p>
        </p:txBody>
      </p:sp>
      <p:sp>
        <p:nvSpPr>
          <p:cNvPr id="91" name="Google Shape;91;p1"/>
          <p:cNvSpPr txBox="1"/>
          <p:nvPr/>
        </p:nvSpPr>
        <p:spPr>
          <a:xfrm>
            <a:off x="4535488" y="1179354"/>
            <a:ext cx="4429125" cy="3600986"/>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b="0" i="0" u="none" strike="noStrike" cap="none" dirty="0">
                <a:solidFill>
                  <a:srgbClr val="000000"/>
                </a:solidFill>
                <a:latin typeface="MS PGothic"/>
                <a:ea typeface="MS PGothic"/>
                <a:cs typeface="MS PGothic"/>
                <a:sym typeface="MS PGothic"/>
              </a:rPr>
              <a:t>内容：</a:t>
            </a:r>
            <a:endParaRPr sz="1200" b="0" i="0" u="none" strike="noStrike" cap="none" dirty="0">
              <a:solidFill>
                <a:srgbClr val="000000"/>
              </a:solidFill>
              <a:latin typeface="MS PGothic"/>
              <a:ea typeface="MS PGothic"/>
              <a:cs typeface="MS PGothic"/>
              <a:sym typeface="MS PGothic"/>
            </a:endParaRPr>
          </a:p>
          <a:p>
            <a:pPr marL="0" marR="0" lvl="0" indent="0" algn="l" rtl="0">
              <a:spcBef>
                <a:spcPts val="0"/>
              </a:spcBef>
              <a:spcAft>
                <a:spcPts val="0"/>
              </a:spcAft>
              <a:buNone/>
            </a:pPr>
            <a:r>
              <a:rPr lang="ja-JP" sz="1200" b="0" i="0" u="none" strike="noStrike" cap="none">
                <a:solidFill>
                  <a:srgbClr val="000000"/>
                </a:solidFill>
                <a:latin typeface="MS PGothic"/>
                <a:ea typeface="MS PGothic"/>
                <a:cs typeface="MS PGothic"/>
                <a:sym typeface="MS PGothic"/>
              </a:rPr>
              <a:t>　わが国の社会秩序を維持するためには、国家が犯罪行為に刑罰を科さなければなりません。法律（特に刑法）には、どのような行為が犯罪で、それに対して国家がどれぐらいの刑罰を科すのか、が予め定められています。しかし、それだけでは国家が刑罰を実現することはできず、刑事手続が必要になります。刑事手続では、警察や検察官などの捜査機関や裁判所や弁護人などさまざま人々が関与することで刑罰が実現されますが、そこには国家刑罰権や被疑者・被告人の人権や犯罪被害者等の人権などが複雑に絡んできて調整が必要になります。この刑事手続を規律する法律が刑事訴訟法ですが、刑事手続も人間のすることですから、残念ながら誤判が生じることがあります。特に無実の人に誤って刑罰を科すことは、重大な人権侵害になります。いかにしてこのような事態を防ぎながら国家刑罰権を実現していくかを日々研究しています。</a:t>
            </a:r>
            <a:endParaRPr sz="1200" b="0" i="0" u="none" strike="noStrike" cap="none" dirty="0">
              <a:solidFill>
                <a:srgbClr val="000000"/>
              </a:solidFill>
              <a:latin typeface="MS PGothic"/>
              <a:ea typeface="MS PGothic"/>
              <a:cs typeface="MS PGothic"/>
              <a:sym typeface="MS PGothic"/>
            </a:endParaRPr>
          </a:p>
          <a:p>
            <a:pPr marL="0" marR="0" lvl="0" indent="0" algn="l" rtl="0">
              <a:spcBef>
                <a:spcPts val="0"/>
              </a:spcBef>
              <a:spcAft>
                <a:spcPts val="0"/>
              </a:spcAft>
              <a:buNone/>
            </a:pPr>
            <a:endParaRPr sz="1200" b="0" i="0" u="none" strike="noStrike" cap="none" dirty="0">
              <a:solidFill>
                <a:srgbClr val="000000"/>
              </a:solidFill>
              <a:latin typeface="MS PGothic"/>
              <a:ea typeface="MS PGothic"/>
              <a:cs typeface="MS PGothic"/>
              <a:sym typeface="MS PGothic"/>
            </a:endParaRPr>
          </a:p>
          <a:p>
            <a:pPr marL="0" marR="0" lvl="0" indent="0" algn="l" rtl="0">
              <a:spcBef>
                <a:spcPts val="0"/>
              </a:spcBef>
              <a:spcAft>
                <a:spcPts val="0"/>
              </a:spcAft>
              <a:buNone/>
            </a:pPr>
            <a:r>
              <a:rPr lang="ja-JP" sz="1200" b="0" i="0" u="none" strike="noStrike" cap="none" dirty="0">
                <a:solidFill>
                  <a:srgbClr val="000000"/>
                </a:solidFill>
                <a:latin typeface="MS PGothic"/>
                <a:ea typeface="MS PGothic"/>
                <a:cs typeface="MS PGothic"/>
                <a:sym typeface="MS PGothic"/>
              </a:rPr>
              <a:t>アピールポイント：</a:t>
            </a:r>
            <a:endParaRPr sz="1200" b="0" i="0" u="none" strike="noStrike" cap="none" dirty="0">
              <a:solidFill>
                <a:srgbClr val="000000"/>
              </a:solidFill>
              <a:latin typeface="MS PGothic"/>
              <a:ea typeface="MS PGothic"/>
              <a:cs typeface="MS PGothic"/>
              <a:sym typeface="MS PGothic"/>
            </a:endParaRPr>
          </a:p>
          <a:p>
            <a:pPr marL="0" marR="0" lvl="0" indent="0" algn="l" rtl="0">
              <a:spcBef>
                <a:spcPts val="0"/>
              </a:spcBef>
              <a:spcAft>
                <a:spcPts val="0"/>
              </a:spcAft>
              <a:buNone/>
            </a:pPr>
            <a:r>
              <a:rPr lang="ja-JP" sz="1200" b="0" i="0" u="none" strike="noStrike" cap="none" dirty="0">
                <a:solidFill>
                  <a:schemeClr val="dk1"/>
                </a:solidFill>
                <a:latin typeface="MS PGothic"/>
                <a:ea typeface="MS PGothic"/>
                <a:cs typeface="MS PGothic"/>
                <a:sym typeface="MS PGothic"/>
              </a:rPr>
              <a:t>　今日では裁判員制度があり、一般国民は刑事手続と無縁ではいられません。その刑事手続の基礎的な考え方をお伝えします。</a:t>
            </a:r>
            <a:endParaRPr sz="1200" b="0" i="0" u="none" strike="noStrike" cap="none" dirty="0">
              <a:solidFill>
                <a:srgbClr val="FF0000"/>
              </a:solidFill>
              <a:latin typeface="MS PGothic"/>
              <a:ea typeface="MS PGothic"/>
              <a:cs typeface="MS PGothic"/>
              <a:sym typeface="MS PGothic"/>
            </a:endParaRPr>
          </a:p>
          <a:p>
            <a:pPr marL="0" marR="0" lvl="0" indent="0" algn="l" rtl="0">
              <a:spcBef>
                <a:spcPts val="0"/>
              </a:spcBef>
              <a:spcAft>
                <a:spcPts val="0"/>
              </a:spcAft>
              <a:buNone/>
            </a:pPr>
            <a:endParaRPr sz="1200" b="0" i="0" u="none" strike="noStrike" cap="none" dirty="0">
              <a:solidFill>
                <a:srgbClr val="000000"/>
              </a:solidFill>
              <a:latin typeface="MS PGothic"/>
              <a:ea typeface="MS PGothic"/>
              <a:cs typeface="MS PGothic"/>
              <a:sym typeface="MS PGothic"/>
            </a:endParaRPr>
          </a:p>
        </p:txBody>
      </p:sp>
      <p:sp>
        <p:nvSpPr>
          <p:cNvPr id="92" name="Google Shape;92;p1"/>
          <p:cNvSpPr txBox="1"/>
          <p:nvPr/>
        </p:nvSpPr>
        <p:spPr>
          <a:xfrm>
            <a:off x="160337" y="1149216"/>
            <a:ext cx="4191000" cy="53340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b="0" i="0" u="none" strike="noStrike" cap="none">
                <a:solidFill>
                  <a:schemeClr val="dk1"/>
                </a:solidFill>
                <a:latin typeface="Times New Roman"/>
                <a:ea typeface="Times New Roman"/>
                <a:cs typeface="Times New Roman"/>
                <a:sym typeface="Times New Roman"/>
              </a:rPr>
              <a:t>図解</a:t>
            </a: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93" name="Google Shape;93;p1"/>
          <p:cNvSpPr/>
          <p:nvPr/>
        </p:nvSpPr>
        <p:spPr>
          <a:xfrm>
            <a:off x="7863829" y="5108094"/>
            <a:ext cx="1020763" cy="1260475"/>
          </a:xfrm>
          <a:prstGeom prst="rect">
            <a:avLst/>
          </a:prstGeom>
          <a:solidFill>
            <a:schemeClr val="accent3"/>
          </a:solidFill>
          <a:ln w="12700" cap="flat" cmpd="sng">
            <a:solidFill>
              <a:srgbClr val="BABA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00" b="0" i="0" u="none" strike="noStrike" cap="none">
                <a:solidFill>
                  <a:schemeClr val="dk1"/>
                </a:solidFill>
                <a:latin typeface="Times New Roman"/>
                <a:ea typeface="Times New Roman"/>
                <a:cs typeface="Times New Roman"/>
                <a:sym typeface="Times New Roman"/>
              </a:rPr>
              <a:t>写真の貼り付け願います</a:t>
            </a:r>
            <a:endParaRPr sz="1000" b="0" i="0" u="none" strike="noStrike" cap="none">
              <a:solidFill>
                <a:schemeClr val="dk1"/>
              </a:solidFill>
              <a:latin typeface="Times New Roman"/>
              <a:ea typeface="Times New Roman"/>
              <a:cs typeface="Times New Roman"/>
              <a:sym typeface="Times New Roman"/>
            </a:endParaRPr>
          </a:p>
        </p:txBody>
      </p:sp>
      <p:grpSp>
        <p:nvGrpSpPr>
          <p:cNvPr id="94" name="Google Shape;94;p1"/>
          <p:cNvGrpSpPr/>
          <p:nvPr/>
        </p:nvGrpSpPr>
        <p:grpSpPr>
          <a:xfrm>
            <a:off x="675508" y="1428451"/>
            <a:ext cx="3563886" cy="3078811"/>
            <a:chOff x="1" y="15674"/>
            <a:chExt cx="3563886" cy="3078811"/>
          </a:xfrm>
        </p:grpSpPr>
        <p:sp>
          <p:nvSpPr>
            <p:cNvPr id="95" name="Google Shape;95;p1"/>
            <p:cNvSpPr/>
            <p:nvPr/>
          </p:nvSpPr>
          <p:spPr>
            <a:xfrm rot="5400000">
              <a:off x="-150563" y="185988"/>
              <a:ext cx="1135426" cy="794798"/>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txBox="1"/>
            <p:nvPr/>
          </p:nvSpPr>
          <p:spPr>
            <a:xfrm>
              <a:off x="19751" y="413073"/>
              <a:ext cx="794798" cy="340628"/>
            </a:xfrm>
            <a:prstGeom prst="rect">
              <a:avLst/>
            </a:prstGeom>
            <a:noFill/>
            <a:ln>
              <a:noFill/>
            </a:ln>
          </p:spPr>
          <p:txBody>
            <a:bodyPr spcFirstLastPara="1" wrap="square" lIns="3800" tIns="3800" rIns="3800" bIns="3800" anchor="ctr" anchorCtr="0">
              <a:noAutofit/>
            </a:bodyPr>
            <a:lstStyle/>
            <a:p>
              <a:pPr marL="0" marR="0" lvl="0" indent="0" algn="ctr" rtl="0">
                <a:lnSpc>
                  <a:spcPct val="90000"/>
                </a:lnSpc>
                <a:spcBef>
                  <a:spcPts val="0"/>
                </a:spcBef>
                <a:spcAft>
                  <a:spcPts val="0"/>
                </a:spcAft>
                <a:buClr>
                  <a:schemeClr val="lt1"/>
                </a:buClr>
                <a:buSzPts val="600"/>
                <a:buFont typeface="Times New Roman"/>
                <a:buNone/>
              </a:pPr>
              <a:r>
                <a:rPr lang="ja-JP" sz="600" b="0" i="0" u="none" strike="noStrike" cap="none">
                  <a:solidFill>
                    <a:schemeClr val="lt1"/>
                  </a:solidFill>
                  <a:latin typeface="Times New Roman"/>
                  <a:ea typeface="Times New Roman"/>
                  <a:cs typeface="Times New Roman"/>
                  <a:sym typeface="Times New Roman"/>
                </a:rPr>
                <a:t>捜査</a:t>
              </a:r>
              <a:endParaRPr/>
            </a:p>
          </p:txBody>
        </p:sp>
        <p:sp>
          <p:nvSpPr>
            <p:cNvPr id="97" name="Google Shape;97;p1"/>
            <p:cNvSpPr/>
            <p:nvPr/>
          </p:nvSpPr>
          <p:spPr>
            <a:xfrm rot="5400000">
              <a:off x="1810329" y="-947429"/>
              <a:ext cx="738027" cy="2769089"/>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
            <p:cNvSpPr txBox="1"/>
            <p:nvPr/>
          </p:nvSpPr>
          <p:spPr>
            <a:xfrm>
              <a:off x="794798" y="104130"/>
              <a:ext cx="2733061" cy="665971"/>
            </a:xfrm>
            <a:prstGeom prst="rect">
              <a:avLst/>
            </a:prstGeom>
            <a:noFill/>
            <a:ln>
              <a:noFill/>
            </a:ln>
          </p:spPr>
          <p:txBody>
            <a:bodyPr spcFirstLastPara="1" wrap="square" lIns="92450" tIns="8250" rIns="8250" bIns="8250" anchor="ctr" anchorCtr="0">
              <a:noAutofit/>
            </a:bodyPr>
            <a:lstStyle/>
            <a:p>
              <a:pPr marL="114300" marR="0" lvl="1" indent="-114300" algn="l" rtl="0">
                <a:lnSpc>
                  <a:spcPct val="90000"/>
                </a:lnSpc>
                <a:spcBef>
                  <a:spcPts val="0"/>
                </a:spcBef>
                <a:spcAft>
                  <a:spcPts val="0"/>
                </a:spcAft>
                <a:buClr>
                  <a:schemeClr val="dk1"/>
                </a:buClr>
                <a:buSzPts val="1300"/>
                <a:buFont typeface="Times New Roman"/>
                <a:buChar char="•"/>
              </a:pPr>
              <a:r>
                <a:rPr lang="ja-JP" sz="1300" b="0" i="0" u="none" strike="noStrike" cap="none" dirty="0">
                  <a:solidFill>
                    <a:schemeClr val="dk1"/>
                  </a:solidFill>
                  <a:latin typeface="Times New Roman"/>
                  <a:ea typeface="Times New Roman"/>
                  <a:cs typeface="Times New Roman"/>
                  <a:sym typeface="Times New Roman"/>
                </a:rPr>
                <a:t>警察の捜査</a:t>
              </a:r>
              <a:endParaRPr dirty="0"/>
            </a:p>
            <a:p>
              <a:pPr marL="114300" marR="0" lvl="1" indent="-114300" algn="l" rtl="0">
                <a:lnSpc>
                  <a:spcPct val="90000"/>
                </a:lnSpc>
                <a:spcBef>
                  <a:spcPts val="195"/>
                </a:spcBef>
                <a:spcAft>
                  <a:spcPts val="0"/>
                </a:spcAft>
                <a:buClr>
                  <a:schemeClr val="dk1"/>
                </a:buClr>
                <a:buSzPts val="1300"/>
                <a:buFont typeface="Times New Roman"/>
                <a:buChar char="•"/>
              </a:pPr>
              <a:r>
                <a:rPr lang="ja-JP" sz="1300" b="0" i="0" u="none" strike="noStrike" cap="none">
                  <a:solidFill>
                    <a:schemeClr val="dk1"/>
                  </a:solidFill>
                  <a:latin typeface="Times New Roman"/>
                  <a:ea typeface="Times New Roman"/>
                  <a:cs typeface="Times New Roman"/>
                  <a:sym typeface="Times New Roman"/>
                </a:rPr>
                <a:t>検察官の捜査</a:t>
              </a:r>
              <a:r>
                <a:rPr lang="ja-JP" altLang="en-US" sz="1300" b="0" i="0" u="none" strike="noStrike" cap="none">
                  <a:solidFill>
                    <a:schemeClr val="dk1"/>
                  </a:solidFill>
                  <a:latin typeface="Times New Roman"/>
                  <a:ea typeface="Times New Roman"/>
                  <a:cs typeface="Times New Roman"/>
                  <a:sym typeface="Times New Roman"/>
                </a:rPr>
                <a:t>と事件処理</a:t>
              </a:r>
              <a:endParaRPr/>
            </a:p>
          </p:txBody>
        </p:sp>
        <p:sp>
          <p:nvSpPr>
            <p:cNvPr id="99" name="Google Shape;99;p1"/>
            <p:cNvSpPr/>
            <p:nvPr/>
          </p:nvSpPr>
          <p:spPr>
            <a:xfrm rot="5400000">
              <a:off x="-170313" y="1150772"/>
              <a:ext cx="1135426" cy="794798"/>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txBox="1"/>
            <p:nvPr/>
          </p:nvSpPr>
          <p:spPr>
            <a:xfrm>
              <a:off x="1" y="1377857"/>
              <a:ext cx="794798" cy="340628"/>
            </a:xfrm>
            <a:prstGeom prst="rect">
              <a:avLst/>
            </a:prstGeom>
            <a:noFill/>
            <a:ln>
              <a:noFill/>
            </a:ln>
          </p:spPr>
          <p:txBody>
            <a:bodyPr spcFirstLastPara="1" wrap="square" lIns="3800" tIns="3800" rIns="3800" bIns="3800" anchor="ctr" anchorCtr="0">
              <a:noAutofit/>
            </a:bodyPr>
            <a:lstStyle/>
            <a:p>
              <a:pPr marL="0" marR="0" lvl="0" indent="0" algn="ctr" rtl="0">
                <a:lnSpc>
                  <a:spcPct val="90000"/>
                </a:lnSpc>
                <a:spcBef>
                  <a:spcPts val="0"/>
                </a:spcBef>
                <a:spcAft>
                  <a:spcPts val="0"/>
                </a:spcAft>
                <a:buClr>
                  <a:schemeClr val="lt1"/>
                </a:buClr>
                <a:buSzPts val="600"/>
                <a:buFont typeface="Times New Roman"/>
                <a:buNone/>
              </a:pPr>
              <a:r>
                <a:rPr lang="ja-JP" sz="600" b="0" i="0" u="none" strike="noStrike" cap="none">
                  <a:solidFill>
                    <a:schemeClr val="lt1"/>
                  </a:solidFill>
                  <a:latin typeface="Times New Roman"/>
                  <a:ea typeface="Times New Roman"/>
                  <a:cs typeface="Times New Roman"/>
                  <a:sym typeface="Times New Roman"/>
                </a:rPr>
                <a:t>公訴提起</a:t>
              </a:r>
              <a:endParaRPr/>
            </a:p>
          </p:txBody>
        </p:sp>
        <p:sp>
          <p:nvSpPr>
            <p:cNvPr id="101" name="Google Shape;101;p1"/>
            <p:cNvSpPr/>
            <p:nvPr/>
          </p:nvSpPr>
          <p:spPr>
            <a:xfrm rot="5400000">
              <a:off x="1810329" y="-35072"/>
              <a:ext cx="738027" cy="2769089"/>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txBox="1"/>
            <p:nvPr/>
          </p:nvSpPr>
          <p:spPr>
            <a:xfrm>
              <a:off x="794798" y="1016487"/>
              <a:ext cx="2733061" cy="665971"/>
            </a:xfrm>
            <a:prstGeom prst="rect">
              <a:avLst/>
            </a:prstGeom>
            <a:noFill/>
            <a:ln>
              <a:noFill/>
            </a:ln>
          </p:spPr>
          <p:txBody>
            <a:bodyPr spcFirstLastPara="1" wrap="square" lIns="92450" tIns="8250" rIns="8250" bIns="8250" anchor="ctr" anchorCtr="0">
              <a:noAutofit/>
            </a:bodyPr>
            <a:lstStyle/>
            <a:p>
              <a:pPr marL="114300" marR="0" lvl="1" indent="-114300" algn="l" rtl="0">
                <a:lnSpc>
                  <a:spcPct val="90000"/>
                </a:lnSpc>
                <a:spcBef>
                  <a:spcPts val="0"/>
                </a:spcBef>
                <a:spcAft>
                  <a:spcPts val="0"/>
                </a:spcAft>
                <a:buClr>
                  <a:schemeClr val="dk1"/>
                </a:buClr>
                <a:buSzPts val="1300"/>
                <a:buFont typeface="Times New Roman"/>
                <a:buChar char="•"/>
              </a:pPr>
              <a:r>
                <a:rPr lang="ja-JP" sz="1300" b="0" i="0" u="none" strike="noStrike" cap="none">
                  <a:solidFill>
                    <a:schemeClr val="dk1"/>
                  </a:solidFill>
                  <a:latin typeface="Times New Roman"/>
                  <a:ea typeface="Times New Roman"/>
                  <a:cs typeface="Times New Roman"/>
                  <a:sym typeface="Times New Roman"/>
                </a:rPr>
                <a:t>検察官が裁判所に起訴状を提出</a:t>
              </a:r>
              <a:endParaRPr/>
            </a:p>
          </p:txBody>
        </p:sp>
        <p:sp>
          <p:nvSpPr>
            <p:cNvPr id="103" name="Google Shape;103;p1"/>
            <p:cNvSpPr/>
            <p:nvPr/>
          </p:nvSpPr>
          <p:spPr>
            <a:xfrm rot="5400000">
              <a:off x="-170313" y="2129373"/>
              <a:ext cx="1135426" cy="794798"/>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
            <p:cNvSpPr txBox="1"/>
            <p:nvPr/>
          </p:nvSpPr>
          <p:spPr>
            <a:xfrm>
              <a:off x="1" y="2356458"/>
              <a:ext cx="794798" cy="340628"/>
            </a:xfrm>
            <a:prstGeom prst="rect">
              <a:avLst/>
            </a:prstGeom>
            <a:noFill/>
            <a:ln>
              <a:noFill/>
            </a:ln>
          </p:spPr>
          <p:txBody>
            <a:bodyPr spcFirstLastPara="1" wrap="square" lIns="3800" tIns="3800" rIns="3800" bIns="3800" anchor="ctr" anchorCtr="0">
              <a:noAutofit/>
            </a:bodyPr>
            <a:lstStyle/>
            <a:p>
              <a:pPr marL="0" marR="0" lvl="0" indent="0" algn="ctr" rtl="0">
                <a:lnSpc>
                  <a:spcPct val="90000"/>
                </a:lnSpc>
                <a:spcBef>
                  <a:spcPts val="0"/>
                </a:spcBef>
                <a:spcAft>
                  <a:spcPts val="0"/>
                </a:spcAft>
                <a:buClr>
                  <a:schemeClr val="lt1"/>
                </a:buClr>
                <a:buSzPts val="600"/>
                <a:buFont typeface="Times New Roman"/>
                <a:buNone/>
              </a:pPr>
              <a:r>
                <a:rPr lang="ja-JP" sz="600" b="0" i="0" u="none" strike="noStrike" cap="none">
                  <a:solidFill>
                    <a:schemeClr val="lt1"/>
                  </a:solidFill>
                  <a:latin typeface="Times New Roman"/>
                  <a:ea typeface="Times New Roman"/>
                  <a:cs typeface="Times New Roman"/>
                  <a:sym typeface="Times New Roman"/>
                </a:rPr>
                <a:t>第1審の</a:t>
              </a:r>
              <a:endParaRPr sz="600" b="0"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210"/>
                </a:spcBef>
                <a:spcAft>
                  <a:spcPts val="0"/>
                </a:spcAft>
                <a:buClr>
                  <a:schemeClr val="lt1"/>
                </a:buClr>
                <a:buSzPts val="600"/>
                <a:buFont typeface="Times New Roman"/>
                <a:buNone/>
              </a:pPr>
              <a:r>
                <a:rPr lang="ja-JP" sz="600" b="0" i="0" u="none" strike="noStrike" cap="none">
                  <a:solidFill>
                    <a:schemeClr val="lt1"/>
                  </a:solidFill>
                  <a:latin typeface="Times New Roman"/>
                  <a:ea typeface="Times New Roman"/>
                  <a:cs typeface="Times New Roman"/>
                  <a:sym typeface="Times New Roman"/>
                </a:rPr>
                <a:t>公判手続</a:t>
              </a:r>
              <a:endParaRPr sz="600" b="0"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210"/>
                </a:spcBef>
                <a:spcAft>
                  <a:spcPts val="0"/>
                </a:spcAft>
                <a:buClr>
                  <a:schemeClr val="dk1"/>
                </a:buClr>
                <a:buSzPts val="600"/>
                <a:buFont typeface="Times New Roman"/>
                <a:buNone/>
              </a:pPr>
              <a:endParaRPr sz="600" b="0" i="0" u="none" strike="noStrike" cap="none">
                <a:solidFill>
                  <a:schemeClr val="lt1"/>
                </a:solidFill>
                <a:latin typeface="Times New Roman"/>
                <a:ea typeface="Times New Roman"/>
                <a:cs typeface="Times New Roman"/>
                <a:sym typeface="Times New Roman"/>
              </a:endParaRPr>
            </a:p>
          </p:txBody>
        </p:sp>
        <p:sp>
          <p:nvSpPr>
            <p:cNvPr id="105" name="Google Shape;105;p1"/>
            <p:cNvSpPr/>
            <p:nvPr/>
          </p:nvSpPr>
          <p:spPr>
            <a:xfrm rot="5400000">
              <a:off x="1810329" y="943528"/>
              <a:ext cx="738027" cy="2769089"/>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txBox="1"/>
            <p:nvPr/>
          </p:nvSpPr>
          <p:spPr>
            <a:xfrm>
              <a:off x="794798" y="1995087"/>
              <a:ext cx="2733061" cy="665971"/>
            </a:xfrm>
            <a:prstGeom prst="rect">
              <a:avLst/>
            </a:prstGeom>
            <a:noFill/>
            <a:ln>
              <a:noFill/>
            </a:ln>
          </p:spPr>
          <p:txBody>
            <a:bodyPr spcFirstLastPara="1" wrap="square" lIns="92450" tIns="8250" rIns="8250" bIns="8250" anchor="ctr" anchorCtr="0">
              <a:noAutofit/>
            </a:bodyPr>
            <a:lstStyle/>
            <a:p>
              <a:pPr marL="114300" marR="0" lvl="1" indent="-114300" algn="l" rtl="0">
                <a:lnSpc>
                  <a:spcPct val="90000"/>
                </a:lnSpc>
                <a:spcBef>
                  <a:spcPts val="0"/>
                </a:spcBef>
                <a:spcAft>
                  <a:spcPts val="0"/>
                </a:spcAft>
                <a:buClr>
                  <a:schemeClr val="dk1"/>
                </a:buClr>
                <a:buSzPts val="1300"/>
                <a:buFont typeface="Times New Roman"/>
                <a:buChar char="•"/>
              </a:pPr>
              <a:r>
                <a:rPr lang="ja-JP" sz="1300" b="0" i="0" u="none" strike="noStrike" cap="none">
                  <a:solidFill>
                    <a:schemeClr val="dk1"/>
                  </a:solidFill>
                  <a:latin typeface="Times New Roman"/>
                  <a:ea typeface="Times New Roman"/>
                  <a:cs typeface="Times New Roman"/>
                  <a:sym typeface="Times New Roman"/>
                </a:rPr>
                <a:t>公判準備</a:t>
              </a:r>
              <a:endParaRPr/>
            </a:p>
            <a:p>
              <a:pPr marL="114300" marR="0" lvl="1" indent="-114300" algn="l" rtl="0">
                <a:lnSpc>
                  <a:spcPct val="90000"/>
                </a:lnSpc>
                <a:spcBef>
                  <a:spcPts val="195"/>
                </a:spcBef>
                <a:spcAft>
                  <a:spcPts val="0"/>
                </a:spcAft>
                <a:buClr>
                  <a:schemeClr val="dk1"/>
                </a:buClr>
                <a:buSzPts val="1300"/>
                <a:buFont typeface="Times New Roman"/>
                <a:buChar char="•"/>
              </a:pPr>
              <a:r>
                <a:rPr lang="ja-JP" sz="1300" b="0" i="0" u="none" strike="noStrike" cap="none">
                  <a:solidFill>
                    <a:schemeClr val="dk1"/>
                  </a:solidFill>
                  <a:latin typeface="Times New Roman"/>
                  <a:ea typeface="Times New Roman"/>
                  <a:cs typeface="Times New Roman"/>
                  <a:sym typeface="Times New Roman"/>
                </a:rPr>
                <a:t>冒頭手続　→　証拠調べ手続　　　　　　　→　弁論手続　→　判決</a:t>
              </a:r>
              <a:endParaRPr/>
            </a:p>
          </p:txBody>
        </p:sp>
      </p:grpSp>
      <p:grpSp>
        <p:nvGrpSpPr>
          <p:cNvPr id="107" name="Google Shape;107;p1"/>
          <p:cNvGrpSpPr/>
          <p:nvPr/>
        </p:nvGrpSpPr>
        <p:grpSpPr>
          <a:xfrm>
            <a:off x="899593" y="4510513"/>
            <a:ext cx="3339802" cy="996339"/>
            <a:chOff x="0" y="1393"/>
            <a:chExt cx="3339803" cy="996339"/>
          </a:xfrm>
        </p:grpSpPr>
        <p:sp>
          <p:nvSpPr>
            <p:cNvPr id="108" name="Google Shape;108;p1"/>
            <p:cNvSpPr/>
            <p:nvPr/>
          </p:nvSpPr>
          <p:spPr>
            <a:xfrm rot="5400000">
              <a:off x="-81619" y="83012"/>
              <a:ext cx="544129" cy="380890"/>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
            <p:cNvSpPr txBox="1"/>
            <p:nvPr/>
          </p:nvSpPr>
          <p:spPr>
            <a:xfrm>
              <a:off x="1" y="191837"/>
              <a:ext cx="380890" cy="163239"/>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Times New Roman"/>
                <a:buNone/>
              </a:pPr>
              <a:r>
                <a:rPr lang="ja-JP" sz="500" b="0" i="0" u="none" strike="noStrike" cap="none">
                  <a:solidFill>
                    <a:schemeClr val="lt1"/>
                  </a:solidFill>
                  <a:latin typeface="Times New Roman"/>
                  <a:ea typeface="Times New Roman"/>
                  <a:cs typeface="Times New Roman"/>
                  <a:sym typeface="Times New Roman"/>
                </a:rPr>
                <a:t>上訴</a:t>
              </a:r>
              <a:endParaRPr/>
            </a:p>
          </p:txBody>
        </p:sp>
        <p:sp>
          <p:nvSpPr>
            <p:cNvPr id="110" name="Google Shape;110;p1"/>
            <p:cNvSpPr/>
            <p:nvPr/>
          </p:nvSpPr>
          <p:spPr>
            <a:xfrm rot="5400000">
              <a:off x="1683505" y="-1258736"/>
              <a:ext cx="353683" cy="2958913"/>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txBox="1"/>
            <p:nvPr/>
          </p:nvSpPr>
          <p:spPr>
            <a:xfrm>
              <a:off x="380891" y="61143"/>
              <a:ext cx="2941648" cy="319153"/>
            </a:xfrm>
            <a:prstGeom prst="rect">
              <a:avLst/>
            </a:prstGeom>
            <a:noFill/>
            <a:ln>
              <a:noFill/>
            </a:ln>
          </p:spPr>
          <p:txBody>
            <a:bodyPr spcFirstLastPara="1" wrap="square" lIns="85325" tIns="7600" rIns="7600" bIns="7600" anchor="ctr" anchorCtr="0">
              <a:noAutofit/>
            </a:bodyPr>
            <a:lstStyle/>
            <a:p>
              <a:pPr marL="114300" marR="0" lvl="1" indent="-114300" algn="l" rtl="0">
                <a:lnSpc>
                  <a:spcPct val="90000"/>
                </a:lnSpc>
                <a:spcBef>
                  <a:spcPts val="0"/>
                </a:spcBef>
                <a:spcAft>
                  <a:spcPts val="0"/>
                </a:spcAft>
                <a:buClr>
                  <a:schemeClr val="dk1"/>
                </a:buClr>
                <a:buSzPts val="1200"/>
                <a:buFont typeface="Times New Roman"/>
                <a:buChar char="•"/>
              </a:pPr>
              <a:r>
                <a:rPr lang="ja-JP" sz="1200" b="0" i="0" u="none" strike="noStrike" cap="none">
                  <a:solidFill>
                    <a:schemeClr val="dk1"/>
                  </a:solidFill>
                  <a:latin typeface="Times New Roman"/>
                  <a:ea typeface="Times New Roman"/>
                  <a:cs typeface="Times New Roman"/>
                  <a:sym typeface="Times New Roman"/>
                </a:rPr>
                <a:t>控訴　→　上告</a:t>
              </a:r>
              <a:endParaRPr/>
            </a:p>
          </p:txBody>
        </p:sp>
        <p:sp>
          <p:nvSpPr>
            <p:cNvPr id="112" name="Google Shape;112;p1"/>
            <p:cNvSpPr/>
            <p:nvPr/>
          </p:nvSpPr>
          <p:spPr>
            <a:xfrm rot="5400000">
              <a:off x="-81619" y="512874"/>
              <a:ext cx="544129" cy="380890"/>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
            <p:cNvSpPr txBox="1"/>
            <p:nvPr/>
          </p:nvSpPr>
          <p:spPr>
            <a:xfrm>
              <a:off x="1" y="621699"/>
              <a:ext cx="380890" cy="163239"/>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Times New Roman"/>
                <a:buNone/>
              </a:pPr>
              <a:r>
                <a:rPr lang="ja-JP" sz="500" b="0" i="0" u="none" strike="noStrike" cap="none">
                  <a:solidFill>
                    <a:schemeClr val="lt1"/>
                  </a:solidFill>
                  <a:latin typeface="Times New Roman"/>
                  <a:ea typeface="Times New Roman"/>
                  <a:cs typeface="Times New Roman"/>
                  <a:sym typeface="Times New Roman"/>
                </a:rPr>
                <a:t>再審</a:t>
              </a:r>
              <a:endParaRPr/>
            </a:p>
          </p:txBody>
        </p:sp>
        <p:sp>
          <p:nvSpPr>
            <p:cNvPr id="114" name="Google Shape;114;p1"/>
            <p:cNvSpPr/>
            <p:nvPr/>
          </p:nvSpPr>
          <p:spPr>
            <a:xfrm rot="5400000">
              <a:off x="1683505" y="-871359"/>
              <a:ext cx="353683" cy="2958913"/>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
            <p:cNvSpPr txBox="1"/>
            <p:nvPr/>
          </p:nvSpPr>
          <p:spPr>
            <a:xfrm>
              <a:off x="380891" y="448520"/>
              <a:ext cx="2941648" cy="319153"/>
            </a:xfrm>
            <a:prstGeom prst="rect">
              <a:avLst/>
            </a:prstGeom>
            <a:noFill/>
            <a:ln>
              <a:noFill/>
            </a:ln>
          </p:spPr>
          <p:txBody>
            <a:bodyPr spcFirstLastPara="1" wrap="square" lIns="85325" tIns="7600" rIns="7600" bIns="7600" anchor="ctr" anchorCtr="0">
              <a:noAutofit/>
            </a:bodyPr>
            <a:lstStyle/>
            <a:p>
              <a:pPr marL="114300" marR="0" lvl="1" indent="-38100" algn="l" rtl="0">
                <a:lnSpc>
                  <a:spcPct val="90000"/>
                </a:lnSpc>
                <a:spcBef>
                  <a:spcPts val="0"/>
                </a:spcBef>
                <a:spcAft>
                  <a:spcPts val="0"/>
                </a:spcAft>
                <a:buClr>
                  <a:schemeClr val="dk1"/>
                </a:buClr>
                <a:buSzPts val="1200"/>
                <a:buFont typeface="Times New Roman"/>
                <a:buNone/>
              </a:pPr>
              <a:endParaRPr sz="1200" b="0" i="0" u="none" strike="noStrike" cap="none">
                <a:solidFill>
                  <a:schemeClr val="dk1"/>
                </a:solidFill>
                <a:latin typeface="Times New Roman"/>
                <a:ea typeface="Times New Roman"/>
                <a:cs typeface="Times New Roman"/>
                <a:sym typeface="Times New Roman"/>
              </a:endParaRPr>
            </a:p>
          </p:txBody>
        </p:sp>
        <p:sp>
          <p:nvSpPr>
            <p:cNvPr id="116" name="Google Shape;116;p1"/>
            <p:cNvSpPr/>
            <p:nvPr/>
          </p:nvSpPr>
          <p:spPr>
            <a:xfrm rot="5400000">
              <a:off x="-63500" y="535222"/>
              <a:ext cx="544129" cy="380890"/>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
            <p:cNvSpPr txBox="1"/>
            <p:nvPr/>
          </p:nvSpPr>
          <p:spPr>
            <a:xfrm>
              <a:off x="18120" y="644047"/>
              <a:ext cx="380890" cy="163239"/>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Times New Roman"/>
                <a:buNone/>
              </a:pPr>
              <a:r>
                <a:rPr lang="ja-JP" sz="500" b="0" i="0" u="none" strike="noStrike" cap="none">
                  <a:solidFill>
                    <a:schemeClr val="lt1"/>
                  </a:solidFill>
                  <a:latin typeface="Times New Roman"/>
                  <a:ea typeface="Times New Roman"/>
                  <a:cs typeface="Times New Roman"/>
                  <a:sym typeface="Times New Roman"/>
                </a:rPr>
                <a:t>再審</a:t>
              </a:r>
              <a:endParaRPr sz="500" b="0"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175"/>
                </a:spcBef>
                <a:spcAft>
                  <a:spcPts val="0"/>
                </a:spcAft>
                <a:buClr>
                  <a:schemeClr val="dk1"/>
                </a:buClr>
                <a:buSzPts val="500"/>
                <a:buFont typeface="Times New Roman"/>
                <a:buNone/>
              </a:pPr>
              <a:endParaRPr sz="500" b="0" i="0" u="none" strike="noStrike" cap="none">
                <a:solidFill>
                  <a:schemeClr val="lt1"/>
                </a:solidFill>
                <a:latin typeface="Times New Roman"/>
                <a:ea typeface="Times New Roman"/>
                <a:cs typeface="Times New Roman"/>
                <a:sym typeface="Times New Roman"/>
              </a:endParaRPr>
            </a:p>
          </p:txBody>
        </p:sp>
        <p:sp>
          <p:nvSpPr>
            <p:cNvPr id="118" name="Google Shape;118;p1"/>
            <p:cNvSpPr/>
            <p:nvPr/>
          </p:nvSpPr>
          <p:spPr>
            <a:xfrm rot="5400000">
              <a:off x="1692096" y="-875060"/>
              <a:ext cx="353869" cy="2941544"/>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
            <p:cNvSpPr txBox="1"/>
            <p:nvPr/>
          </p:nvSpPr>
          <p:spPr>
            <a:xfrm>
              <a:off x="398259" y="436051"/>
              <a:ext cx="2924270" cy="319321"/>
            </a:xfrm>
            <a:prstGeom prst="rect">
              <a:avLst/>
            </a:prstGeom>
            <a:noFill/>
            <a:ln>
              <a:noFill/>
            </a:ln>
          </p:spPr>
          <p:txBody>
            <a:bodyPr spcFirstLastPara="1" wrap="square" lIns="85325" tIns="7600" rIns="7600" bIns="7600" anchor="ctr" anchorCtr="0">
              <a:noAutofit/>
            </a:bodyPr>
            <a:lstStyle/>
            <a:p>
              <a:pPr marL="114300" marR="0" lvl="1" indent="-114300" algn="l" rtl="0">
                <a:lnSpc>
                  <a:spcPct val="90000"/>
                </a:lnSpc>
                <a:spcBef>
                  <a:spcPts val="0"/>
                </a:spcBef>
                <a:spcAft>
                  <a:spcPts val="0"/>
                </a:spcAft>
                <a:buClr>
                  <a:schemeClr val="dk1"/>
                </a:buClr>
                <a:buSzPts val="1200"/>
                <a:buFont typeface="Times New Roman"/>
                <a:buChar char="•"/>
              </a:pPr>
              <a:r>
                <a:rPr lang="ja-JP" sz="1200" b="0" i="0" u="none" strike="noStrike" cap="none">
                  <a:solidFill>
                    <a:schemeClr val="dk1"/>
                  </a:solidFill>
                  <a:latin typeface="Times New Roman"/>
                  <a:ea typeface="Times New Roman"/>
                  <a:cs typeface="Times New Roman"/>
                  <a:sym typeface="Times New Roman"/>
                </a:rPr>
                <a:t>誤って確定有罪判決を受けた者の救済</a:t>
              </a:r>
              <a:endParaRPr/>
            </a:p>
          </p:txBody>
        </p:sp>
      </p:grpSp>
      <p:pic>
        <p:nvPicPr>
          <p:cNvPr id="120" name="Google Shape;120;p1"/>
          <p:cNvPicPr preferRelativeResize="0"/>
          <p:nvPr/>
        </p:nvPicPr>
        <p:blipFill rotWithShape="1">
          <a:blip r:embed="rId3">
            <a:alphaModFix/>
          </a:blip>
          <a:srcRect/>
          <a:stretch/>
        </p:blipFill>
        <p:spPr>
          <a:xfrm>
            <a:off x="7649865" y="5104831"/>
            <a:ext cx="1243310" cy="1260475"/>
          </a:xfrm>
          <a:prstGeom prst="rect">
            <a:avLst/>
          </a:prstGeom>
          <a:noFill/>
          <a:ln>
            <a:noFill/>
          </a:ln>
        </p:spPr>
      </p:pic>
    </p:spTree>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359</Words>
  <Application>Microsoft Office PowerPoint</Application>
  <PresentationFormat>画面に合わせる (4:3)</PresentationFormat>
  <Paragraphs>55</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MS PGothic</vt:lpstr>
      <vt:lpstr>Arial</vt:lpstr>
      <vt:lpstr>Calibri</vt:lpstr>
      <vt:lpstr>Times New Roman</vt:lpstr>
      <vt:lpstr>標準デザイン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 research</dc:creator>
  <cp:lastModifiedBy>新喜 高倉</cp:lastModifiedBy>
  <cp:revision>3</cp:revision>
  <dcterms:created xsi:type="dcterms:W3CDTF">2006-01-13T03:31:01Z</dcterms:created>
  <dcterms:modified xsi:type="dcterms:W3CDTF">2023-12-27T01:12:43Z</dcterms:modified>
</cp:coreProperties>
</file>