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6" autoAdjust="0"/>
  </p:normalViewPr>
  <p:slideViewPr>
    <p:cSldViewPr>
      <p:cViewPr varScale="1">
        <p:scale>
          <a:sx n="121" d="100"/>
          <a:sy n="121" d="100"/>
        </p:scale>
        <p:origin x="13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xmlns="" id="{7EEF6C8E-7052-484F-8DD6-1C79461180B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a:extLst>
              <a:ext uri="{FF2B5EF4-FFF2-40B4-BE49-F238E27FC236}">
                <a16:creationId xmlns:a16="http://schemas.microsoft.com/office/drawing/2014/main" xmlns="" id="{34096A6D-8120-4E75-8ABB-A4D949DDD2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DC6FA2-E201-44B1-A790-19176E2717F5}" type="datetimeFigureOut">
              <a:rPr lang="ja-JP" altLang="en-US"/>
              <a:pPr>
                <a:defRPr/>
              </a:pPr>
              <a:t>2023/11/11</a:t>
            </a:fld>
            <a:endParaRPr lang="ja-JP" altLang="en-US"/>
          </a:p>
        </p:txBody>
      </p:sp>
      <p:sp>
        <p:nvSpPr>
          <p:cNvPr id="4" name="スライド イメージ プレースホルダ 3">
            <a:extLst>
              <a:ext uri="{FF2B5EF4-FFF2-40B4-BE49-F238E27FC236}">
                <a16:creationId xmlns:a16="http://schemas.microsoft.com/office/drawing/2014/main" xmlns="" id="{9605D6AA-4556-4E4B-9F74-D8D5BBF6A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xmlns="" id="{AD47EB66-0B51-457F-9184-0BDDFF9B16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xmlns="" id="{196A258B-9A64-4B7E-8C08-19D0F804671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a:extLst>
              <a:ext uri="{FF2B5EF4-FFF2-40B4-BE49-F238E27FC236}">
                <a16:creationId xmlns:a16="http://schemas.microsoft.com/office/drawing/2014/main" xmlns="" id="{985330D4-EC66-461B-9542-5F483DEDEA8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6422F0-A382-497E-8045-22B5267ACB3F}" type="slidenum">
              <a:rPr lang="ja-JP" altLang="en-US"/>
              <a:pPr/>
              <a:t>‹#›</a:t>
            </a:fld>
            <a:endParaRPr lang="ja-JP" altLang="en-US"/>
          </a:p>
        </p:txBody>
      </p:sp>
    </p:spTree>
    <p:extLst>
      <p:ext uri="{BB962C8B-B14F-4D97-AF65-F5344CB8AC3E}">
        <p14:creationId xmlns:p14="http://schemas.microsoft.com/office/powerpoint/2010/main" val="3750524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xmlns="" id="{8297B2FB-D663-4690-95C6-98EAA3FD31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xmlns="" id="{F66D69A4-E012-4781-ABC2-0DCBDA84A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100" name="スライド番号プレースホルダ 3">
            <a:extLst>
              <a:ext uri="{FF2B5EF4-FFF2-40B4-BE49-F238E27FC236}">
                <a16:creationId xmlns:a16="http://schemas.microsoft.com/office/drawing/2014/main" xmlns="" id="{C85930BC-7C65-45E6-8517-A291BC0B0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52149B31-94A9-490C-BAF7-D4F735FB2E54}" type="slidenum">
              <a:rPr lang="ja-JP" altLang="en-US" sz="1200"/>
              <a:pPr eaLnBrk="1" hangingPunct="1"/>
              <a:t>1</a:t>
            </a:fld>
            <a:endParaRPr lang="en-US" altLang="ja-JP" sz="1200"/>
          </a:p>
        </p:txBody>
      </p:sp>
    </p:spTree>
    <p:extLst>
      <p:ext uri="{BB962C8B-B14F-4D97-AF65-F5344CB8AC3E}">
        <p14:creationId xmlns:p14="http://schemas.microsoft.com/office/powerpoint/2010/main" val="135391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xmlns="" id="{1948AA0E-DF3D-471E-B372-2CD29B442D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E75AA621-B66C-458D-A02C-F38E7EE28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5580B442-0409-40A2-B310-193D285DF3E1}"/>
              </a:ext>
            </a:extLst>
          </p:cNvPr>
          <p:cNvSpPr>
            <a:spLocks noGrp="1" noChangeArrowheads="1"/>
          </p:cNvSpPr>
          <p:nvPr>
            <p:ph type="sldNum" sz="quarter" idx="12"/>
          </p:nvPr>
        </p:nvSpPr>
        <p:spPr>
          <a:ln/>
        </p:spPr>
        <p:txBody>
          <a:bodyPr/>
          <a:lstStyle>
            <a:lvl1pPr>
              <a:defRPr/>
            </a:lvl1pPr>
          </a:lstStyle>
          <a:p>
            <a:fld id="{71037BAA-6DA6-4239-BA87-4C798D42A007}" type="slidenum">
              <a:rPr lang="en-US" altLang="ja-JP"/>
              <a:pPr/>
              <a:t>‹#›</a:t>
            </a:fld>
            <a:endParaRPr lang="en-US" altLang="ja-JP"/>
          </a:p>
        </p:txBody>
      </p:sp>
    </p:spTree>
    <p:extLst>
      <p:ext uri="{BB962C8B-B14F-4D97-AF65-F5344CB8AC3E}">
        <p14:creationId xmlns:p14="http://schemas.microsoft.com/office/powerpoint/2010/main" val="310875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xmlns="" id="{B8FB07D1-9388-4C8B-957F-C40242FAAD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66CE0C22-B20E-46D9-8503-47BAC74D61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5163B6BA-A2A0-432D-8637-C3A7C9D632D6}"/>
              </a:ext>
            </a:extLst>
          </p:cNvPr>
          <p:cNvSpPr>
            <a:spLocks noGrp="1" noChangeArrowheads="1"/>
          </p:cNvSpPr>
          <p:nvPr>
            <p:ph type="sldNum" sz="quarter" idx="12"/>
          </p:nvPr>
        </p:nvSpPr>
        <p:spPr>
          <a:ln/>
        </p:spPr>
        <p:txBody>
          <a:bodyPr/>
          <a:lstStyle>
            <a:lvl1pPr>
              <a:defRPr/>
            </a:lvl1pPr>
          </a:lstStyle>
          <a:p>
            <a:fld id="{C06E1DBA-68FF-4EFF-A7F4-1CBB6BE21001}" type="slidenum">
              <a:rPr lang="en-US" altLang="ja-JP"/>
              <a:pPr/>
              <a:t>‹#›</a:t>
            </a:fld>
            <a:endParaRPr lang="en-US" altLang="ja-JP"/>
          </a:p>
        </p:txBody>
      </p:sp>
    </p:spTree>
    <p:extLst>
      <p:ext uri="{BB962C8B-B14F-4D97-AF65-F5344CB8AC3E}">
        <p14:creationId xmlns:p14="http://schemas.microsoft.com/office/powerpoint/2010/main" val="23031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xmlns="" id="{B04DD9DD-2F1B-48C3-8ADC-DC6B9586CED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BE5E472F-4048-4048-9A7D-53073C4DE05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508B3C51-40E6-4518-9B6C-218A6C02BCB5}"/>
              </a:ext>
            </a:extLst>
          </p:cNvPr>
          <p:cNvSpPr>
            <a:spLocks noGrp="1" noChangeArrowheads="1"/>
          </p:cNvSpPr>
          <p:nvPr>
            <p:ph type="sldNum" sz="quarter" idx="12"/>
          </p:nvPr>
        </p:nvSpPr>
        <p:spPr>
          <a:ln/>
        </p:spPr>
        <p:txBody>
          <a:bodyPr/>
          <a:lstStyle>
            <a:lvl1pPr>
              <a:defRPr/>
            </a:lvl1pPr>
          </a:lstStyle>
          <a:p>
            <a:fld id="{3EA1DDF5-736F-4934-8CFC-65AADC6F3816}" type="slidenum">
              <a:rPr lang="en-US" altLang="ja-JP"/>
              <a:pPr/>
              <a:t>‹#›</a:t>
            </a:fld>
            <a:endParaRPr lang="en-US" altLang="ja-JP"/>
          </a:p>
        </p:txBody>
      </p:sp>
    </p:spTree>
    <p:extLst>
      <p:ext uri="{BB962C8B-B14F-4D97-AF65-F5344CB8AC3E}">
        <p14:creationId xmlns:p14="http://schemas.microsoft.com/office/powerpoint/2010/main" val="370221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xmlns="" id="{2F7DC247-8B0D-4439-AD01-96075925270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7D04226B-47CF-4305-A28E-1BAAF988AF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46A63AD6-4FE9-4965-A3AF-0089E4707C11}"/>
              </a:ext>
            </a:extLst>
          </p:cNvPr>
          <p:cNvSpPr>
            <a:spLocks noGrp="1" noChangeArrowheads="1"/>
          </p:cNvSpPr>
          <p:nvPr>
            <p:ph type="sldNum" sz="quarter" idx="12"/>
          </p:nvPr>
        </p:nvSpPr>
        <p:spPr>
          <a:ln/>
        </p:spPr>
        <p:txBody>
          <a:bodyPr/>
          <a:lstStyle>
            <a:lvl1pPr>
              <a:defRPr/>
            </a:lvl1pPr>
          </a:lstStyle>
          <a:p>
            <a:fld id="{06DD632D-8F06-480C-972E-80DBED1C2EF8}" type="slidenum">
              <a:rPr lang="en-US" altLang="ja-JP"/>
              <a:pPr/>
              <a:t>‹#›</a:t>
            </a:fld>
            <a:endParaRPr lang="en-US" altLang="ja-JP"/>
          </a:p>
        </p:txBody>
      </p:sp>
    </p:spTree>
    <p:extLst>
      <p:ext uri="{BB962C8B-B14F-4D97-AF65-F5344CB8AC3E}">
        <p14:creationId xmlns:p14="http://schemas.microsoft.com/office/powerpoint/2010/main" val="32310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xmlns="" id="{482E7FD3-0116-4E6C-92C1-F4897C84D1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8F5F8004-12DF-41D4-9838-BECE7F794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F873DA37-79F4-40F4-9C1B-7BB713A67362}"/>
              </a:ext>
            </a:extLst>
          </p:cNvPr>
          <p:cNvSpPr>
            <a:spLocks noGrp="1" noChangeArrowheads="1"/>
          </p:cNvSpPr>
          <p:nvPr>
            <p:ph type="sldNum" sz="quarter" idx="12"/>
          </p:nvPr>
        </p:nvSpPr>
        <p:spPr>
          <a:ln/>
        </p:spPr>
        <p:txBody>
          <a:bodyPr/>
          <a:lstStyle>
            <a:lvl1pPr>
              <a:defRPr/>
            </a:lvl1pPr>
          </a:lstStyle>
          <a:p>
            <a:fld id="{3C6EE4E0-EF6D-4A5E-998C-B118ACAEEE42}" type="slidenum">
              <a:rPr lang="en-US" altLang="ja-JP"/>
              <a:pPr/>
              <a:t>‹#›</a:t>
            </a:fld>
            <a:endParaRPr lang="en-US" altLang="ja-JP"/>
          </a:p>
        </p:txBody>
      </p:sp>
    </p:spTree>
    <p:extLst>
      <p:ext uri="{BB962C8B-B14F-4D97-AF65-F5344CB8AC3E}">
        <p14:creationId xmlns:p14="http://schemas.microsoft.com/office/powerpoint/2010/main" val="175831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xmlns="" id="{284A162D-9294-402C-B85B-D7E7AB94091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xmlns="" id="{B83DA507-A488-47EB-ABC8-AA560DABDDB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xmlns="" id="{D5A0E15E-01D9-4C35-98E1-A0E080AFF288}"/>
              </a:ext>
            </a:extLst>
          </p:cNvPr>
          <p:cNvSpPr>
            <a:spLocks noGrp="1" noChangeArrowheads="1"/>
          </p:cNvSpPr>
          <p:nvPr>
            <p:ph type="sldNum" sz="quarter" idx="12"/>
          </p:nvPr>
        </p:nvSpPr>
        <p:spPr>
          <a:ln/>
        </p:spPr>
        <p:txBody>
          <a:bodyPr/>
          <a:lstStyle>
            <a:lvl1pPr>
              <a:defRPr/>
            </a:lvl1pPr>
          </a:lstStyle>
          <a:p>
            <a:fld id="{590A6FBD-6368-4A22-9057-6DB7864A1104}" type="slidenum">
              <a:rPr lang="en-US" altLang="ja-JP"/>
              <a:pPr/>
              <a:t>‹#›</a:t>
            </a:fld>
            <a:endParaRPr lang="en-US" altLang="ja-JP"/>
          </a:p>
        </p:txBody>
      </p:sp>
    </p:spTree>
    <p:extLst>
      <p:ext uri="{BB962C8B-B14F-4D97-AF65-F5344CB8AC3E}">
        <p14:creationId xmlns:p14="http://schemas.microsoft.com/office/powerpoint/2010/main" val="41877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xmlns="" id="{8F958DCC-AD92-4716-A6E8-1984E83DB08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xmlns="" id="{B512A9D3-6704-4010-8A59-E90960B9D7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xmlns="" id="{D20FCE6C-94F0-4557-A1CB-13E20F94C4B2}"/>
              </a:ext>
            </a:extLst>
          </p:cNvPr>
          <p:cNvSpPr>
            <a:spLocks noGrp="1" noChangeArrowheads="1"/>
          </p:cNvSpPr>
          <p:nvPr>
            <p:ph type="sldNum" sz="quarter" idx="12"/>
          </p:nvPr>
        </p:nvSpPr>
        <p:spPr>
          <a:ln/>
        </p:spPr>
        <p:txBody>
          <a:bodyPr/>
          <a:lstStyle>
            <a:lvl1pPr>
              <a:defRPr/>
            </a:lvl1pPr>
          </a:lstStyle>
          <a:p>
            <a:fld id="{E29BB62D-383C-40C7-B8D8-6FC2BAEB91B9}" type="slidenum">
              <a:rPr lang="en-US" altLang="ja-JP"/>
              <a:pPr/>
              <a:t>‹#›</a:t>
            </a:fld>
            <a:endParaRPr lang="en-US" altLang="ja-JP"/>
          </a:p>
        </p:txBody>
      </p:sp>
    </p:spTree>
    <p:extLst>
      <p:ext uri="{BB962C8B-B14F-4D97-AF65-F5344CB8AC3E}">
        <p14:creationId xmlns:p14="http://schemas.microsoft.com/office/powerpoint/2010/main" val="292767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xmlns="" id="{D7EE07DE-A1E8-4468-8EC0-6CB70290129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xmlns="" id="{C442C311-AD42-4D7B-B1E7-B2D8AB3765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xmlns="" id="{2D1A60A7-A6BF-438C-A99D-74594E854E97}"/>
              </a:ext>
            </a:extLst>
          </p:cNvPr>
          <p:cNvSpPr>
            <a:spLocks noGrp="1" noChangeArrowheads="1"/>
          </p:cNvSpPr>
          <p:nvPr>
            <p:ph type="sldNum" sz="quarter" idx="12"/>
          </p:nvPr>
        </p:nvSpPr>
        <p:spPr>
          <a:ln/>
        </p:spPr>
        <p:txBody>
          <a:bodyPr/>
          <a:lstStyle>
            <a:lvl1pPr>
              <a:defRPr/>
            </a:lvl1pPr>
          </a:lstStyle>
          <a:p>
            <a:fld id="{E31924FB-70FB-42DF-934A-919BC519E75D}" type="slidenum">
              <a:rPr lang="en-US" altLang="ja-JP"/>
              <a:pPr/>
              <a:t>‹#›</a:t>
            </a:fld>
            <a:endParaRPr lang="en-US" altLang="ja-JP"/>
          </a:p>
        </p:txBody>
      </p:sp>
    </p:spTree>
    <p:extLst>
      <p:ext uri="{BB962C8B-B14F-4D97-AF65-F5344CB8AC3E}">
        <p14:creationId xmlns:p14="http://schemas.microsoft.com/office/powerpoint/2010/main" val="266902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229305A-8583-4F40-93BF-EA41EABFCE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xmlns="" id="{04865809-DB26-4154-A500-AF21825474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xmlns="" id="{6B6A25F3-AA1E-4FEF-BCD1-A965BEEE6B68}"/>
              </a:ext>
            </a:extLst>
          </p:cNvPr>
          <p:cNvSpPr>
            <a:spLocks noGrp="1" noChangeArrowheads="1"/>
          </p:cNvSpPr>
          <p:nvPr>
            <p:ph type="sldNum" sz="quarter" idx="12"/>
          </p:nvPr>
        </p:nvSpPr>
        <p:spPr>
          <a:ln/>
        </p:spPr>
        <p:txBody>
          <a:bodyPr/>
          <a:lstStyle>
            <a:lvl1pPr>
              <a:defRPr/>
            </a:lvl1pPr>
          </a:lstStyle>
          <a:p>
            <a:fld id="{BB288047-955A-49CB-9DD9-53677F35BB89}" type="slidenum">
              <a:rPr lang="en-US" altLang="ja-JP"/>
              <a:pPr/>
              <a:t>‹#›</a:t>
            </a:fld>
            <a:endParaRPr lang="en-US" altLang="ja-JP"/>
          </a:p>
        </p:txBody>
      </p:sp>
    </p:spTree>
    <p:extLst>
      <p:ext uri="{BB962C8B-B14F-4D97-AF65-F5344CB8AC3E}">
        <p14:creationId xmlns:p14="http://schemas.microsoft.com/office/powerpoint/2010/main" val="19552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xmlns="" id="{7EFCF4FA-30F3-4927-BAE1-8FD1D23268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xmlns="" id="{94AD4BFD-E480-4DE1-9858-8E106050FA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xmlns="" id="{ED603795-03A5-481B-B115-0C0018D541A8}"/>
              </a:ext>
            </a:extLst>
          </p:cNvPr>
          <p:cNvSpPr>
            <a:spLocks noGrp="1" noChangeArrowheads="1"/>
          </p:cNvSpPr>
          <p:nvPr>
            <p:ph type="sldNum" sz="quarter" idx="12"/>
          </p:nvPr>
        </p:nvSpPr>
        <p:spPr>
          <a:ln/>
        </p:spPr>
        <p:txBody>
          <a:bodyPr/>
          <a:lstStyle>
            <a:lvl1pPr>
              <a:defRPr/>
            </a:lvl1pPr>
          </a:lstStyle>
          <a:p>
            <a:fld id="{CF7EE9D3-B76F-4AB2-8F06-E9F2670D725B}" type="slidenum">
              <a:rPr lang="en-US" altLang="ja-JP"/>
              <a:pPr/>
              <a:t>‹#›</a:t>
            </a:fld>
            <a:endParaRPr lang="en-US" altLang="ja-JP"/>
          </a:p>
        </p:txBody>
      </p:sp>
    </p:spTree>
    <p:extLst>
      <p:ext uri="{BB962C8B-B14F-4D97-AF65-F5344CB8AC3E}">
        <p14:creationId xmlns:p14="http://schemas.microsoft.com/office/powerpoint/2010/main" val="264306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xmlns="" id="{3AF09D1F-AC38-4C93-BCB3-B522C83676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xmlns="" id="{128C983B-CEE0-4014-9DEE-AD9A7504AF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xmlns="" id="{125049F5-E289-4B0A-BD71-88A8278BA640}"/>
              </a:ext>
            </a:extLst>
          </p:cNvPr>
          <p:cNvSpPr>
            <a:spLocks noGrp="1" noChangeArrowheads="1"/>
          </p:cNvSpPr>
          <p:nvPr>
            <p:ph type="sldNum" sz="quarter" idx="12"/>
          </p:nvPr>
        </p:nvSpPr>
        <p:spPr>
          <a:ln/>
        </p:spPr>
        <p:txBody>
          <a:bodyPr/>
          <a:lstStyle>
            <a:lvl1pPr>
              <a:defRPr/>
            </a:lvl1pPr>
          </a:lstStyle>
          <a:p>
            <a:fld id="{19B9FF92-2F56-4DEA-AE4E-A7EC729680A7}" type="slidenum">
              <a:rPr lang="en-US" altLang="ja-JP"/>
              <a:pPr/>
              <a:t>‹#›</a:t>
            </a:fld>
            <a:endParaRPr lang="en-US" altLang="ja-JP"/>
          </a:p>
        </p:txBody>
      </p:sp>
    </p:spTree>
    <p:extLst>
      <p:ext uri="{BB962C8B-B14F-4D97-AF65-F5344CB8AC3E}">
        <p14:creationId xmlns:p14="http://schemas.microsoft.com/office/powerpoint/2010/main" val="386632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FFD18767-0F86-4EAA-A021-28DB8921F5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xmlns="" id="{A7FAA5E8-04B3-464A-BD98-19D47CE4C7B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xmlns="" id="{CED57CD1-F17C-44F9-AFBD-52CD532E8D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xmlns="" id="{1B17EFAA-2B19-45BE-BD43-F155E28B67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xmlns="" id="{C0C1FF68-39E6-4A86-BD79-CEBD08A831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827374-E919-4303-A85E-DC1095E82AA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xmlns="" id="{7722B884-A24F-4BDC-A1A6-B869B595FE4C}"/>
              </a:ext>
            </a:extLst>
          </p:cNvPr>
          <p:cNvSpPr txBox="1">
            <a:spLocks noChangeArrowheads="1"/>
          </p:cNvSpPr>
          <p:nvPr/>
        </p:nvSpPr>
        <p:spPr bwMode="auto">
          <a:xfrm>
            <a:off x="250825" y="228600"/>
            <a:ext cx="8642350" cy="830997"/>
          </a:xfrm>
          <a:prstGeom prst="rect">
            <a:avLst/>
          </a:prstGeom>
          <a:solidFill>
            <a:srgbClr val="FFFFCC"/>
          </a:solidFill>
          <a:ln w="9525">
            <a:noFill/>
            <a:miter lim="800000"/>
            <a:headEnd/>
            <a:tailEnd/>
          </a:ln>
          <a:effectLst>
            <a:outerShdw dist="107763" dir="2700000" algn="ctr" rotWithShape="0">
              <a:srgbClr val="808080"/>
            </a:outerShdw>
          </a:effectLst>
          <a:scene3d>
            <a:camera prst="orthographicFront"/>
            <a:lightRig rig="threePt" dir="t"/>
          </a:scene3d>
          <a:sp3d/>
        </p:spPr>
        <p:txBody>
          <a:bodyPr>
            <a:spAutoFit/>
          </a:bodyPr>
          <a:lstStyle/>
          <a:p>
            <a:pPr>
              <a:defRPr/>
            </a:pPr>
            <a:r>
              <a:rPr lang="ja-JP" altLang="en-US" dirty="0" smtClean="0"/>
              <a:t>戦後のドイツは戦争責任といかに向き合ってきたのか</a:t>
            </a:r>
            <a:endParaRPr lang="ja-JP" altLang="en-US" dirty="0">
              <a:solidFill>
                <a:srgbClr val="FF0000"/>
              </a:solidFill>
              <a:latin typeface="ＭＳ Ｐゴシック" pitchFamily="50" charset="-128"/>
            </a:endParaRPr>
          </a:p>
          <a:p>
            <a:pPr>
              <a:defRPr/>
            </a:pPr>
            <a:r>
              <a:rPr lang="ja-JP" altLang="en-US" sz="1600" dirty="0"/>
              <a:t>キーワード</a:t>
            </a:r>
            <a:r>
              <a:rPr lang="ja-JP" altLang="en-US" sz="1600" dirty="0" smtClean="0"/>
              <a:t>［戦後ドイツ，戦争責任，東西</a:t>
            </a:r>
            <a:r>
              <a:rPr lang="ja-JP" altLang="en-US" sz="1600" dirty="0" smtClean="0"/>
              <a:t>分裂］</a:t>
            </a:r>
            <a:r>
              <a:rPr lang="ja-JP" altLang="en-US" sz="1600" dirty="0"/>
              <a:t>　</a:t>
            </a:r>
            <a:r>
              <a:rPr lang="ja-JP" altLang="en-US" dirty="0"/>
              <a:t>　　　　　　</a:t>
            </a:r>
            <a:r>
              <a:rPr lang="ja-JP" altLang="en-US" dirty="0" smtClean="0"/>
              <a:t>　　　　教授</a:t>
            </a:r>
            <a:r>
              <a:rPr lang="ja-JP" altLang="en-US" dirty="0" smtClean="0"/>
              <a:t>　</a:t>
            </a:r>
            <a:r>
              <a:rPr lang="ja-JP" altLang="en-US" dirty="0" smtClean="0"/>
              <a:t> 渡辺将</a:t>
            </a:r>
            <a:r>
              <a:rPr lang="ja-JP" altLang="en-US" dirty="0" smtClean="0"/>
              <a:t>尚</a:t>
            </a:r>
            <a:r>
              <a:rPr lang="ja-JP" altLang="en-US" dirty="0"/>
              <a:t>　</a:t>
            </a:r>
          </a:p>
        </p:txBody>
      </p:sp>
      <p:sp>
        <p:nvSpPr>
          <p:cNvPr id="2053" name="Text Box 31">
            <a:extLst>
              <a:ext uri="{FF2B5EF4-FFF2-40B4-BE49-F238E27FC236}">
                <a16:creationId xmlns:a16="http://schemas.microsoft.com/office/drawing/2014/main" xmlns="" id="{43081B01-AC77-497C-893A-52F22DB34B17}"/>
              </a:ext>
            </a:extLst>
          </p:cNvPr>
          <p:cNvSpPr txBox="1">
            <a:spLocks noChangeArrowheads="1"/>
          </p:cNvSpPr>
          <p:nvPr/>
        </p:nvSpPr>
        <p:spPr bwMode="auto">
          <a:xfrm>
            <a:off x="4535412" y="4850090"/>
            <a:ext cx="4427538"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dirty="0" smtClean="0">
                <a:solidFill>
                  <a:schemeClr val="accent2"/>
                </a:solidFill>
              </a:rPr>
              <a:t>所　  属</a:t>
            </a:r>
            <a:r>
              <a:rPr lang="en-US" altLang="ja-JP" sz="1200" dirty="0" smtClean="0">
                <a:solidFill>
                  <a:schemeClr val="accent2"/>
                </a:solidFill>
              </a:rPr>
              <a:t>:</a:t>
            </a:r>
            <a:r>
              <a:rPr lang="ja-JP" altLang="en-US" sz="1200" dirty="0" smtClean="0">
                <a:solidFill>
                  <a:schemeClr val="accent2"/>
                </a:solidFill>
              </a:rPr>
              <a:t>　人文社会科学部</a:t>
            </a:r>
            <a:endParaRPr lang="en-US" altLang="ja-JP" sz="1200" dirty="0" smtClean="0">
              <a:solidFill>
                <a:schemeClr val="accent2"/>
              </a:solidFill>
            </a:endParaRPr>
          </a:p>
          <a:p>
            <a:pPr eaLnBrk="1" hangingPunct="1"/>
            <a:r>
              <a:rPr lang="ja-JP" altLang="en-US" sz="1200" dirty="0" smtClean="0">
                <a:solidFill>
                  <a:schemeClr val="accent2"/>
                </a:solidFill>
              </a:rPr>
              <a:t>　　　　　　 グローバル・スタディーズコース</a:t>
            </a:r>
            <a:endParaRPr lang="en-US" altLang="ja-JP" sz="1200" dirty="0" smtClean="0">
              <a:solidFill>
                <a:schemeClr val="accent2"/>
              </a:solidFill>
            </a:endParaRPr>
          </a:p>
          <a:p>
            <a:pPr eaLnBrk="1" hangingPunct="1"/>
            <a:r>
              <a:rPr lang="ja-JP" altLang="en-US" sz="1200" dirty="0" smtClean="0">
                <a:solidFill>
                  <a:schemeClr val="accent2"/>
                </a:solidFill>
              </a:rPr>
              <a:t>分</a:t>
            </a:r>
            <a:r>
              <a:rPr lang="ja-JP" altLang="en-US" sz="1200" dirty="0">
                <a:solidFill>
                  <a:schemeClr val="accent2"/>
                </a:solidFill>
              </a:rPr>
              <a:t>　  野：</a:t>
            </a:r>
            <a:r>
              <a:rPr lang="ja-JP" altLang="en-US" sz="1200" dirty="0"/>
              <a:t>　</a:t>
            </a:r>
            <a:r>
              <a:rPr lang="ja-JP" altLang="en-US" sz="1200" dirty="0" smtClean="0">
                <a:solidFill>
                  <a:schemeClr val="accent2"/>
                </a:solidFill>
              </a:rPr>
              <a:t>ドイツ文学・文化</a:t>
            </a:r>
            <a:endParaRPr lang="en-US" altLang="en-US" sz="1200" dirty="0">
              <a:solidFill>
                <a:schemeClr val="accent2"/>
              </a:solidFill>
              <a:latin typeface="ＭＳ Ｐゴシック" panose="020B0600070205080204" pitchFamily="50" charset="-128"/>
            </a:endParaRPr>
          </a:p>
          <a:p>
            <a:pPr eaLnBrk="1" hangingPunct="1"/>
            <a:r>
              <a:rPr lang="ja-JP" altLang="en-US" sz="1200" dirty="0">
                <a:solidFill>
                  <a:schemeClr val="accent2"/>
                </a:solidFill>
              </a:rPr>
              <a:t>専　  門：</a:t>
            </a:r>
            <a:r>
              <a:rPr lang="ja-JP" altLang="en-US" sz="1200" dirty="0"/>
              <a:t>　</a:t>
            </a:r>
            <a:r>
              <a:rPr lang="ja-JP" altLang="en-US" sz="1200" dirty="0" smtClean="0">
                <a:solidFill>
                  <a:schemeClr val="accent2"/>
                </a:solidFill>
              </a:rPr>
              <a:t>戦後ドイツ文学・戦後ドイツ社会論</a:t>
            </a:r>
            <a:endParaRPr lang="en-US" altLang="ja-JP" sz="1200" dirty="0">
              <a:solidFill>
                <a:schemeClr val="accent2"/>
              </a:solidFill>
            </a:endParaRPr>
          </a:p>
          <a:p>
            <a:pPr eaLnBrk="1" hangingPunct="1"/>
            <a:endParaRPr lang="en-US" altLang="ja-JP" sz="1200" dirty="0" smtClean="0"/>
          </a:p>
          <a:p>
            <a:pPr eaLnBrk="1" hangingPunct="1"/>
            <a:r>
              <a:rPr lang="en-US" altLang="ja-JP" sz="1200" dirty="0" smtClean="0"/>
              <a:t>E-mail</a:t>
            </a:r>
            <a:r>
              <a:rPr lang="ja-JP" altLang="en-US" sz="1200" dirty="0" smtClean="0"/>
              <a:t> </a:t>
            </a:r>
            <a:r>
              <a:rPr lang="ja-JP" altLang="en-US" sz="1200" dirty="0"/>
              <a:t>： </a:t>
            </a:r>
            <a:r>
              <a:rPr lang="en-US" altLang="ja-JP" sz="1200" dirty="0" smtClean="0"/>
              <a:t>wata-m@human.kj.yamagata-u.ac.jp</a:t>
            </a:r>
            <a:endParaRPr lang="en-US" altLang="ja-JP" sz="1200" dirty="0"/>
          </a:p>
          <a:p>
            <a:pPr eaLnBrk="1" hangingPunct="1"/>
            <a:r>
              <a:rPr lang="en-US" altLang="ja-JP" sz="1200" dirty="0"/>
              <a:t>Tel  </a:t>
            </a:r>
            <a:r>
              <a:rPr lang="ja-JP" altLang="en-US" sz="1200" dirty="0"/>
              <a:t>： </a:t>
            </a:r>
            <a:r>
              <a:rPr lang="en-US" altLang="ja-JP" sz="1200" dirty="0"/>
              <a:t>023- </a:t>
            </a:r>
            <a:r>
              <a:rPr lang="en-US" altLang="ja-JP" sz="1200" dirty="0" smtClean="0"/>
              <a:t>628 - 4803</a:t>
            </a:r>
            <a:r>
              <a:rPr lang="ja-JP" altLang="en-US" sz="1200" dirty="0" smtClean="0">
                <a:solidFill>
                  <a:srgbClr val="FF0000"/>
                </a:solidFill>
              </a:rPr>
              <a:t> </a:t>
            </a:r>
            <a:endParaRPr lang="en-US" altLang="ja-JP" sz="1200" dirty="0">
              <a:solidFill>
                <a:srgbClr val="FF0000"/>
              </a:solidFill>
            </a:endParaRPr>
          </a:p>
        </p:txBody>
      </p:sp>
      <p:sp>
        <p:nvSpPr>
          <p:cNvPr id="36" name="Text Box 35">
            <a:extLst>
              <a:ext uri="{FF2B5EF4-FFF2-40B4-BE49-F238E27FC236}">
                <a16:creationId xmlns:a16="http://schemas.microsoft.com/office/drawing/2014/main" xmlns="" id="{FD0DDFC5-833C-4D19-8010-E3E594A1C879}"/>
              </a:ext>
            </a:extLst>
          </p:cNvPr>
          <p:cNvSpPr txBox="1">
            <a:spLocks noChangeArrowheads="1"/>
          </p:cNvSpPr>
          <p:nvPr/>
        </p:nvSpPr>
        <p:spPr bwMode="auto">
          <a:xfrm>
            <a:off x="4535488" y="1341438"/>
            <a:ext cx="4429125" cy="3231654"/>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a:spAutoFit/>
          </a:bodyPr>
          <a:lstStyle/>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smtClean="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endParaRPr lang="en-US" altLang="ja-JP" sz="1200" dirty="0">
              <a:solidFill>
                <a:srgbClr val="000000"/>
              </a:solidFill>
              <a:latin typeface="ＭＳ Ｐゴシック" pitchFamily="50" charset="-128"/>
            </a:endParaRPr>
          </a:p>
        </p:txBody>
      </p:sp>
      <p:sp>
        <p:nvSpPr>
          <p:cNvPr id="2055" name="テキスト ボックス 36">
            <a:extLst>
              <a:ext uri="{FF2B5EF4-FFF2-40B4-BE49-F238E27FC236}">
                <a16:creationId xmlns:a16="http://schemas.microsoft.com/office/drawing/2014/main" xmlns="" id="{15D5E6AF-50AA-45DB-AD9B-C16239890964}"/>
              </a:ext>
            </a:extLst>
          </p:cNvPr>
          <p:cNvSpPr txBox="1">
            <a:spLocks noChangeArrowheads="1"/>
          </p:cNvSpPr>
          <p:nvPr/>
        </p:nvSpPr>
        <p:spPr bwMode="auto">
          <a:xfrm>
            <a:off x="179388" y="1341438"/>
            <a:ext cx="4191000" cy="526297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200" b="1" dirty="0" smtClean="0">
                <a:latin typeface="ＭＳ Ｐゴシック" pitchFamily="50" charset="-128"/>
              </a:rPr>
              <a:t>研究の概要：</a:t>
            </a:r>
            <a:endParaRPr lang="en-US" altLang="ja-JP" sz="1200" b="1" dirty="0" smtClean="0">
              <a:latin typeface="ＭＳ Ｐゴシック" pitchFamily="50" charset="-128"/>
            </a:endParaRPr>
          </a:p>
          <a:p>
            <a:pPr>
              <a:defRPr/>
            </a:pPr>
            <a:r>
              <a:rPr lang="ja-JP" altLang="en-US" sz="1200" dirty="0" smtClean="0">
                <a:latin typeface="ＭＳ Ｐゴシック" pitchFamily="50" charset="-128"/>
              </a:rPr>
              <a:t>戦争</a:t>
            </a:r>
            <a:r>
              <a:rPr lang="ja-JP" altLang="en-US" sz="1200" dirty="0">
                <a:latin typeface="ＭＳ Ｐゴシック" pitchFamily="50" charset="-128"/>
              </a:rPr>
              <a:t>責任という問題が話題に上るとき，よく「ドイツを見習え」ということばを耳にします。これは，ドイツはすで</a:t>
            </a:r>
            <a:r>
              <a:rPr lang="ja-JP" altLang="en-US" sz="1200" dirty="0" smtClean="0">
                <a:latin typeface="ＭＳ Ｐゴシック" pitchFamily="50" charset="-128"/>
              </a:rPr>
              <a:t>にこの問題</a:t>
            </a:r>
            <a:r>
              <a:rPr lang="ja-JP" altLang="en-US" sz="1200" dirty="0">
                <a:latin typeface="ＭＳ Ｐゴシック" pitchFamily="50" charset="-128"/>
              </a:rPr>
              <a:t>を克服済みである，ということが前提となっている発言</a:t>
            </a:r>
            <a:r>
              <a:rPr lang="ja-JP" altLang="en-US" sz="1200" dirty="0" smtClean="0">
                <a:latin typeface="ＭＳ Ｐゴシック" pitchFamily="50" charset="-128"/>
              </a:rPr>
              <a:t>ですが</a:t>
            </a:r>
            <a:r>
              <a:rPr lang="ja-JP" altLang="en-US" sz="1200" dirty="0">
                <a:latin typeface="ＭＳ Ｐゴシック" pitchFamily="50" charset="-128"/>
              </a:rPr>
              <a:t>，当のドイツ人はと言うと，自分たちが許されたなどとは決して</a:t>
            </a:r>
            <a:r>
              <a:rPr lang="ja-JP" altLang="en-US" sz="1200" dirty="0" smtClean="0">
                <a:latin typeface="ＭＳ Ｐゴシック" pitchFamily="50" charset="-128"/>
              </a:rPr>
              <a:t>思っていません</a:t>
            </a:r>
            <a:r>
              <a:rPr lang="ja-JP" altLang="en-US" sz="1200" dirty="0" smtClean="0">
                <a:latin typeface="ＭＳ Ｐゴシック" pitchFamily="50" charset="-128"/>
              </a:rPr>
              <a:t>。なぜなら彼らは，戦後も，敗戦</a:t>
            </a:r>
            <a:r>
              <a:rPr lang="ja-JP" altLang="en-US" sz="1200" dirty="0" smtClean="0">
                <a:latin typeface="ＭＳ Ｐゴシック" pitchFamily="50" charset="-128"/>
              </a:rPr>
              <a:t>に起因するさまざまな苦悩に堪え忍ばなければならなかったからです（もちろん，ドイツが勝てばよかったと言っているわけではありません）。</a:t>
            </a:r>
            <a:endParaRPr lang="en-US" altLang="ja-JP" sz="1200" dirty="0">
              <a:latin typeface="ＭＳ Ｐゴシック" pitchFamily="50" charset="-128"/>
            </a:endParaRPr>
          </a:p>
          <a:p>
            <a:pPr>
              <a:defRPr/>
            </a:pPr>
            <a:r>
              <a:rPr lang="ja-JP" altLang="en-US" sz="1200" dirty="0">
                <a:latin typeface="ＭＳ Ｐゴシック" pitchFamily="50" charset="-128"/>
              </a:rPr>
              <a:t>歴史をたどってみれば，</a:t>
            </a:r>
            <a:r>
              <a:rPr lang="en-US" altLang="ja-JP" sz="1200" dirty="0">
                <a:latin typeface="ＭＳ Ｐゴシック" pitchFamily="50" charset="-128"/>
              </a:rPr>
              <a:t>1949</a:t>
            </a:r>
            <a:r>
              <a:rPr lang="ja-JP" altLang="en-US" sz="1200" dirty="0">
                <a:latin typeface="ＭＳ Ｐゴシック" pitchFamily="50" charset="-128"/>
              </a:rPr>
              <a:t>年に東西分裂したのも，もとを正せば，戦勝</a:t>
            </a:r>
            <a:r>
              <a:rPr lang="en-US" altLang="ja-JP" sz="1200" dirty="0">
                <a:latin typeface="ＭＳ Ｐゴシック" pitchFamily="50" charset="-128"/>
              </a:rPr>
              <a:t>4</a:t>
            </a:r>
            <a:r>
              <a:rPr lang="ja-JP" altLang="en-US" sz="1200" dirty="0">
                <a:latin typeface="ＭＳ Ｐゴシック" pitchFamily="50" charset="-128"/>
              </a:rPr>
              <a:t>カ国に分割統治されていたからですし，分割統治されたのは（さまざま細かい事情はありますが）何よりドイツが第</a:t>
            </a:r>
            <a:r>
              <a:rPr lang="en-US" altLang="ja-JP" sz="1200" dirty="0">
                <a:latin typeface="ＭＳ Ｐゴシック" pitchFamily="50" charset="-128"/>
              </a:rPr>
              <a:t>2</a:t>
            </a:r>
            <a:r>
              <a:rPr lang="ja-JP" altLang="en-US" sz="1200" dirty="0">
                <a:latin typeface="ＭＳ Ｐゴシック" pitchFamily="50" charset="-128"/>
              </a:rPr>
              <a:t>次世界大戦に敗れたからです。</a:t>
            </a:r>
            <a:r>
              <a:rPr lang="en-US" altLang="ja-JP" sz="1200" dirty="0">
                <a:latin typeface="ＭＳ Ｐゴシック" pitchFamily="50" charset="-128"/>
              </a:rPr>
              <a:t>1961</a:t>
            </a:r>
            <a:r>
              <a:rPr lang="ja-JP" altLang="en-US" sz="1200" dirty="0">
                <a:latin typeface="ＭＳ Ｐゴシック" pitchFamily="50" charset="-128"/>
              </a:rPr>
              <a:t>年に建設されたベルリンの壁もそうです</a:t>
            </a:r>
            <a:r>
              <a:rPr lang="ja-JP" altLang="en-US" sz="1200" dirty="0" smtClean="0">
                <a:latin typeface="ＭＳ Ｐゴシック" pitchFamily="50" charset="-128"/>
              </a:rPr>
              <a:t>。</a:t>
            </a:r>
            <a:r>
              <a:rPr lang="en-US" altLang="ja-JP" sz="1200" dirty="0" smtClean="0">
                <a:latin typeface="ＭＳ Ｐゴシック" pitchFamily="50" charset="-128"/>
              </a:rPr>
              <a:t>1</a:t>
            </a:r>
            <a:r>
              <a:rPr lang="ja-JP" altLang="en-US" sz="1200" dirty="0" err="1">
                <a:latin typeface="ＭＳ Ｐゴシック" pitchFamily="50" charset="-128"/>
              </a:rPr>
              <a:t>つの</a:t>
            </a:r>
            <a:r>
              <a:rPr lang="ja-JP" altLang="en-US" sz="1200" dirty="0">
                <a:latin typeface="ＭＳ Ｐゴシック" pitchFamily="50" charset="-128"/>
              </a:rPr>
              <a:t>街が壁で隔てられ，家族・親戚・友人たちが長らく分断されると</a:t>
            </a:r>
            <a:r>
              <a:rPr lang="ja-JP" altLang="en-US" sz="1200" dirty="0" smtClean="0">
                <a:latin typeface="ＭＳ Ｐゴシック" pitchFamily="50" charset="-128"/>
              </a:rPr>
              <a:t>いう悲劇的出来事です</a:t>
            </a:r>
            <a:r>
              <a:rPr lang="ja-JP" altLang="en-US" sz="1200" dirty="0">
                <a:latin typeface="ＭＳ Ｐゴシック" pitchFamily="50" charset="-128"/>
              </a:rPr>
              <a:t>が，これも東西ドイツの分裂がなければそもそも起こり得なかったものです。</a:t>
            </a:r>
            <a:endParaRPr lang="en-US" altLang="ja-JP" sz="1200" dirty="0">
              <a:latin typeface="ＭＳ Ｐゴシック" pitchFamily="50" charset="-128"/>
            </a:endParaRPr>
          </a:p>
          <a:p>
            <a:pPr>
              <a:defRPr/>
            </a:pPr>
            <a:r>
              <a:rPr lang="ja-JP" altLang="en-US" sz="1200" dirty="0">
                <a:latin typeface="ＭＳ Ｐゴシック" pitchFamily="50" charset="-128"/>
              </a:rPr>
              <a:t>このように，戦後の</a:t>
            </a:r>
            <a:r>
              <a:rPr lang="ja-JP" altLang="en-US" sz="1200" dirty="0" smtClean="0">
                <a:latin typeface="ＭＳ Ｐゴシック" pitchFamily="50" charset="-128"/>
              </a:rPr>
              <a:t>ドイツ－厳密</a:t>
            </a:r>
            <a:r>
              <a:rPr lang="ja-JP" altLang="en-US" sz="1200" dirty="0">
                <a:latin typeface="ＭＳ Ｐゴシック" pitchFamily="50" charset="-128"/>
              </a:rPr>
              <a:t>には西ドイツ</a:t>
            </a:r>
            <a:r>
              <a:rPr lang="ja-JP" altLang="en-US" sz="1200" dirty="0" smtClean="0">
                <a:latin typeface="ＭＳ Ｐゴシック" pitchFamily="50" charset="-128"/>
              </a:rPr>
              <a:t>です－は</a:t>
            </a:r>
            <a:r>
              <a:rPr lang="ja-JP" altLang="en-US" sz="1200" dirty="0">
                <a:latin typeface="ＭＳ Ｐゴシック" pitchFamily="50" charset="-128"/>
              </a:rPr>
              <a:t>，直接的あるいは間接的に，たえず戦争責任の影を背負って生きて</a:t>
            </a:r>
            <a:r>
              <a:rPr lang="ja-JP" altLang="en-US" sz="1200" dirty="0" smtClean="0">
                <a:latin typeface="ＭＳ Ｐゴシック" pitchFamily="50" charset="-128"/>
              </a:rPr>
              <a:t>きました。私の関心事は，そうした重圧のもとで，ドイツ人たちが何を思い，どのように行動してきたかを明らかにすることです。言い換えればそれは，一貫して「反省」の態度を表明してきた歴代政府の公式見解とは異なる，いわば「民衆の声」を拾うことだと言えます。</a:t>
            </a:r>
            <a:endParaRPr lang="en-US" altLang="ja-JP" sz="1200" dirty="0" smtClean="0">
              <a:latin typeface="ＭＳ Ｐゴシック" pitchFamily="50" charset="-128"/>
            </a:endParaRPr>
          </a:p>
          <a:p>
            <a:pPr>
              <a:defRPr/>
            </a:pPr>
            <a:endParaRPr lang="en-US" altLang="ja-JP" sz="1200" dirty="0">
              <a:solidFill>
                <a:srgbClr val="000000"/>
              </a:solidFill>
              <a:latin typeface="ＭＳ Ｐゴシック" pitchFamily="50" charset="-128"/>
            </a:endParaRPr>
          </a:p>
          <a:p>
            <a:pPr>
              <a:defRPr/>
            </a:pPr>
            <a:r>
              <a:rPr lang="ja-JP" altLang="en-US" sz="1200" b="1" dirty="0">
                <a:solidFill>
                  <a:srgbClr val="000000"/>
                </a:solidFill>
                <a:latin typeface="ＭＳ Ｐゴシック" pitchFamily="50" charset="-128"/>
              </a:rPr>
              <a:t>アピールポイント：</a:t>
            </a:r>
            <a:endParaRPr lang="en-US" altLang="ja-JP" sz="1200" b="1" dirty="0">
              <a:solidFill>
                <a:srgbClr val="000000"/>
              </a:solidFill>
              <a:latin typeface="ＭＳ Ｐゴシック" pitchFamily="50" charset="-128"/>
            </a:endParaRPr>
          </a:p>
          <a:p>
            <a:pPr>
              <a:defRPr/>
            </a:pPr>
            <a:r>
              <a:rPr lang="ja-JP" altLang="en-US" sz="1200" dirty="0" smtClean="0">
                <a:latin typeface="ＭＳ Ｐゴシック" pitchFamily="50" charset="-128"/>
                <a:sym typeface="Wingdings" panose="05000000000000000000" pitchFamily="2" charset="2"/>
              </a:rPr>
              <a:t>近現代において似た</a:t>
            </a:r>
            <a:r>
              <a:rPr lang="ja-JP" altLang="en-US" sz="1200" dirty="0">
                <a:latin typeface="ＭＳ Ｐゴシック" pitchFamily="50" charset="-128"/>
                <a:sym typeface="Wingdings" panose="05000000000000000000" pitchFamily="2" charset="2"/>
              </a:rPr>
              <a:t>歴史</a:t>
            </a:r>
            <a:r>
              <a:rPr lang="ja-JP" altLang="en-US" sz="1200" dirty="0" smtClean="0">
                <a:latin typeface="ＭＳ Ｐゴシック" pitchFamily="50" charset="-128"/>
                <a:sym typeface="Wingdings" panose="05000000000000000000" pitchFamily="2" charset="2"/>
              </a:rPr>
              <a:t>を歩んできたドイツ</a:t>
            </a:r>
            <a:r>
              <a:rPr lang="ja-JP" altLang="en-US" sz="1200" dirty="0">
                <a:latin typeface="ＭＳ Ｐゴシック" pitchFamily="50" charset="-128"/>
                <a:sym typeface="Wingdings" panose="05000000000000000000" pitchFamily="2" charset="2"/>
              </a:rPr>
              <a:t>は，</a:t>
            </a:r>
            <a:r>
              <a:rPr lang="ja-JP" altLang="en-US" sz="1200" dirty="0" smtClean="0">
                <a:latin typeface="ＭＳ Ｐゴシック" pitchFamily="50" charset="-128"/>
                <a:sym typeface="Wingdings" panose="05000000000000000000" pitchFamily="2" charset="2"/>
              </a:rPr>
              <a:t>日本の問題を</a:t>
            </a:r>
            <a:r>
              <a:rPr lang="ja-JP" altLang="en-US" sz="1200" dirty="0">
                <a:latin typeface="ＭＳ Ｐゴシック" pitchFamily="50" charset="-128"/>
                <a:sym typeface="Wingdings" panose="05000000000000000000" pitchFamily="2" charset="2"/>
              </a:rPr>
              <a:t>映す鏡でもあります。私の研究は，</a:t>
            </a:r>
            <a:r>
              <a:rPr lang="ja-JP" altLang="en-US" sz="1200" dirty="0" smtClean="0">
                <a:latin typeface="ＭＳ Ｐゴシック" pitchFamily="50" charset="-128"/>
                <a:sym typeface="Wingdings" panose="05000000000000000000" pitchFamily="2" charset="2"/>
              </a:rPr>
              <a:t>日本人が自らの問題を</a:t>
            </a:r>
            <a:r>
              <a:rPr lang="ja-JP" altLang="en-US" sz="1200" dirty="0">
                <a:latin typeface="ＭＳ Ｐゴシック" pitchFamily="50" charset="-128"/>
                <a:sym typeface="Wingdings" panose="05000000000000000000" pitchFamily="2" charset="2"/>
              </a:rPr>
              <a:t>考えるためにも有益な視座を提供することができます。</a:t>
            </a:r>
            <a:endParaRPr lang="en-US" altLang="ja-JP" sz="1200" dirty="0">
              <a:latin typeface="ＭＳ Ｐゴシック" pitchFamily="50" charset="-128"/>
              <a:sym typeface="Wingdings" panose="05000000000000000000" pitchFamily="2" charset="2"/>
            </a:endParaRPr>
          </a:p>
        </p:txBody>
      </p:sp>
      <p:pic>
        <p:nvPicPr>
          <p:cNvPr id="2" name="図 1"/>
          <p:cNvPicPr>
            <a:picLocks noChangeAspect="1"/>
          </p:cNvPicPr>
          <p:nvPr/>
        </p:nvPicPr>
        <p:blipFill>
          <a:blip r:embed="rId3"/>
          <a:stretch>
            <a:fillRect/>
          </a:stretch>
        </p:blipFill>
        <p:spPr>
          <a:xfrm>
            <a:off x="4788024" y="1464556"/>
            <a:ext cx="2066524" cy="2980574"/>
          </a:xfrm>
          <a:prstGeom prst="rect">
            <a:avLst/>
          </a:prstGeom>
        </p:spPr>
      </p:pic>
      <p:sp>
        <p:nvSpPr>
          <p:cNvPr id="3" name="テキスト ボックス 2"/>
          <p:cNvSpPr txBox="1"/>
          <p:nvPr/>
        </p:nvSpPr>
        <p:spPr>
          <a:xfrm>
            <a:off x="6948264" y="1556792"/>
            <a:ext cx="2108269" cy="2862322"/>
          </a:xfrm>
          <a:prstGeom prst="rect">
            <a:avLst/>
          </a:prstGeom>
          <a:noFill/>
        </p:spPr>
        <p:txBody>
          <a:bodyPr wrap="none" rtlCol="0">
            <a:spAutoFit/>
          </a:bodyPr>
          <a:lstStyle/>
          <a:p>
            <a:r>
              <a:rPr kumimoji="1" lang="ja-JP" altLang="en-US" sz="1200" dirty="0" smtClean="0">
                <a:latin typeface="+mj-ea"/>
                <a:ea typeface="+mj-ea"/>
              </a:rPr>
              <a:t>←</a:t>
            </a:r>
            <a:r>
              <a:rPr kumimoji="1" lang="ja-JP" altLang="en-US" sz="1200" b="1" dirty="0" smtClean="0">
                <a:latin typeface="+mj-ea"/>
                <a:ea typeface="+mj-ea"/>
              </a:rPr>
              <a:t>戦後ドイツの苦悩の象徴</a:t>
            </a:r>
            <a:endParaRPr kumimoji="1" lang="en-US" altLang="ja-JP" sz="1200" b="1" dirty="0" smtClean="0">
              <a:latin typeface="+mj-ea"/>
              <a:ea typeface="+mj-ea"/>
            </a:endParaRPr>
          </a:p>
          <a:p>
            <a:r>
              <a:rPr kumimoji="1" lang="ja-JP" altLang="en-US" sz="1200" b="1" dirty="0" smtClean="0">
                <a:latin typeface="+mj-ea"/>
                <a:ea typeface="+mj-ea"/>
              </a:rPr>
              <a:t>　 「ベルリンの壁」の一部</a:t>
            </a:r>
            <a:endParaRPr kumimoji="1" lang="en-US" altLang="ja-JP" sz="1200" b="1" dirty="0" smtClean="0">
              <a:latin typeface="+mj-ea"/>
              <a:ea typeface="+mj-ea"/>
            </a:endParaRPr>
          </a:p>
          <a:p>
            <a:r>
              <a:rPr lang="ja-JP" altLang="en-US" sz="1100" dirty="0" smtClean="0"/>
              <a:t>（</a:t>
            </a:r>
            <a:r>
              <a:rPr lang="en-US" altLang="ja-JP" sz="1100" dirty="0" smtClean="0"/>
              <a:t>2003</a:t>
            </a:r>
            <a:r>
              <a:rPr lang="ja-JP" altLang="en-US" sz="1100" dirty="0" smtClean="0"/>
              <a:t>年，本人撮影。現在は，</a:t>
            </a:r>
            <a:endParaRPr lang="en-US" altLang="ja-JP" sz="1100" dirty="0" smtClean="0"/>
          </a:p>
          <a:p>
            <a:r>
              <a:rPr lang="ja-JP" altLang="en-US" sz="1100" dirty="0" smtClean="0"/>
              <a:t> 説明看板等，より記念碑的な</a:t>
            </a:r>
            <a:endParaRPr lang="en-US" altLang="ja-JP" sz="1100" dirty="0" smtClean="0"/>
          </a:p>
          <a:p>
            <a:r>
              <a:rPr lang="ja-JP" altLang="en-US" sz="1100" dirty="0" smtClean="0"/>
              <a:t> 装飾が施されています）</a:t>
            </a:r>
            <a:endParaRPr lang="en-US" altLang="ja-JP" sz="1100" dirty="0" smtClean="0"/>
          </a:p>
          <a:p>
            <a:endParaRPr lang="en-US" altLang="ja-JP" sz="1200" dirty="0"/>
          </a:p>
          <a:p>
            <a:r>
              <a:rPr kumimoji="1" lang="ja-JP" altLang="en-US" sz="1200" dirty="0" smtClean="0"/>
              <a:t>写真の右下から左ななめ上</a:t>
            </a:r>
            <a:endParaRPr kumimoji="1" lang="en-US" altLang="ja-JP" sz="1200" dirty="0" smtClean="0"/>
          </a:p>
          <a:p>
            <a:r>
              <a:rPr kumimoji="1" lang="ja-JP" altLang="en-US" sz="1200" dirty="0" smtClean="0"/>
              <a:t>に向けて，白い線が通って</a:t>
            </a:r>
            <a:r>
              <a:rPr kumimoji="1" lang="ja-JP" altLang="en-US" sz="1200" dirty="0" err="1" smtClean="0"/>
              <a:t>い</a:t>
            </a:r>
            <a:endParaRPr kumimoji="1" lang="en-US" altLang="ja-JP" sz="1200" dirty="0" smtClean="0"/>
          </a:p>
          <a:p>
            <a:r>
              <a:rPr kumimoji="1" lang="ja-JP" altLang="en-US" sz="1200" dirty="0" err="1" smtClean="0"/>
              <a:t>るのが</a:t>
            </a:r>
            <a:r>
              <a:rPr kumimoji="1" lang="ja-JP" altLang="en-US" sz="1200" dirty="0" smtClean="0"/>
              <a:t>見えるでしょうか。この</a:t>
            </a:r>
            <a:endParaRPr kumimoji="1" lang="en-US" altLang="ja-JP" sz="1200" dirty="0" smtClean="0"/>
          </a:p>
          <a:p>
            <a:r>
              <a:rPr kumimoji="1" lang="ja-JP" altLang="en-US" sz="1200" dirty="0" smtClean="0"/>
              <a:t>線上にかつて壁が存在して</a:t>
            </a:r>
            <a:r>
              <a:rPr kumimoji="1" lang="ja-JP" altLang="en-US" sz="1200" dirty="0" err="1" smtClean="0"/>
              <a:t>い</a:t>
            </a:r>
            <a:endParaRPr kumimoji="1" lang="en-US" altLang="ja-JP" sz="1200" dirty="0" smtClean="0"/>
          </a:p>
          <a:p>
            <a:r>
              <a:rPr kumimoji="1" lang="ja-JP" altLang="en-US" sz="1200" dirty="0" smtClean="0"/>
              <a:t>ました。私が立っているのは，</a:t>
            </a:r>
            <a:endParaRPr kumimoji="1" lang="en-US" altLang="ja-JP" sz="1200" dirty="0" smtClean="0"/>
          </a:p>
          <a:p>
            <a:r>
              <a:rPr kumimoji="1" lang="ja-JP" altLang="en-US" sz="1200" dirty="0" smtClean="0"/>
              <a:t>旧東ベルリンで，壁があった</a:t>
            </a:r>
            <a:endParaRPr kumimoji="1" lang="en-US" altLang="ja-JP" sz="1200" dirty="0" smtClean="0"/>
          </a:p>
          <a:p>
            <a:r>
              <a:rPr kumimoji="1" lang="ja-JP" altLang="en-US" sz="1200" dirty="0" smtClean="0"/>
              <a:t>当時は近づくことさえ不可能</a:t>
            </a:r>
            <a:endParaRPr kumimoji="1" lang="en-US" altLang="ja-JP" sz="1200" dirty="0" smtClean="0"/>
          </a:p>
          <a:p>
            <a:r>
              <a:rPr kumimoji="1" lang="ja-JP" altLang="en-US" sz="1200" dirty="0" smtClean="0"/>
              <a:t>な場所でした。</a:t>
            </a:r>
            <a:endParaRPr kumimoji="1" lang="en-US" altLang="ja-JP" sz="1200" dirty="0" smtClean="0"/>
          </a:p>
          <a:p>
            <a:endParaRPr kumimoji="1" lang="ja-JP" altLang="en-US" sz="1200" dirty="0"/>
          </a:p>
        </p:txBody>
      </p:sp>
      <p:pic>
        <p:nvPicPr>
          <p:cNvPr id="1026" name="Picture 2" descr="渡辺将尚"/>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4967154"/>
            <a:ext cx="1139983" cy="1139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397</Words>
  <Application>Microsoft Office PowerPoint</Application>
  <PresentationFormat>画面に合わせる (4:3)</PresentationFormat>
  <Paragraphs>46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Arial</vt:lpstr>
      <vt:lpstr>Calibri</vt:lpstr>
      <vt:lpstr>Times New Roman</vt:lpstr>
      <vt:lpstr>Wingdings</vt:lpstr>
      <vt:lpstr>標準デザイン</vt:lpstr>
      <vt:lpstr>PowerPoint プレゼンテーション</vt:lpstr>
    </vt:vector>
  </TitlesOfParts>
  <Company>Yamagata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 research</dc:creator>
  <cp:lastModifiedBy>wata-m</cp:lastModifiedBy>
  <cp:revision>168</cp:revision>
  <dcterms:created xsi:type="dcterms:W3CDTF">2006-01-13T03:31:01Z</dcterms:created>
  <dcterms:modified xsi:type="dcterms:W3CDTF">2023-11-11T03:47:14Z</dcterms:modified>
</cp:coreProperties>
</file>