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FF00"/>
    <a:srgbClr val="FFFF00"/>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56" autoAdjust="0"/>
  </p:normalViewPr>
  <p:slideViewPr>
    <p:cSldViewPr>
      <p:cViewPr varScale="1">
        <p:scale>
          <a:sx n="142" d="100"/>
          <a:sy n="142" d="100"/>
        </p:scale>
        <p:origin x="72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7EEF6C8E-7052-484F-8DD6-1C79461180B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a:extLst>
              <a:ext uri="{FF2B5EF4-FFF2-40B4-BE49-F238E27FC236}">
                <a16:creationId xmlns:a16="http://schemas.microsoft.com/office/drawing/2014/main" id="{34096A6D-8120-4E75-8ABB-A4D949DDD2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DDC6FA2-E201-44B1-A790-19176E2717F5}" type="datetimeFigureOut">
              <a:rPr lang="ja-JP" altLang="en-US"/>
              <a:pPr>
                <a:defRPr/>
              </a:pPr>
              <a:t>2023/12/28</a:t>
            </a:fld>
            <a:endParaRPr lang="ja-JP" altLang="en-US"/>
          </a:p>
        </p:txBody>
      </p:sp>
      <p:sp>
        <p:nvSpPr>
          <p:cNvPr id="4" name="スライド イメージ プレースホルダ 3">
            <a:extLst>
              <a:ext uri="{FF2B5EF4-FFF2-40B4-BE49-F238E27FC236}">
                <a16:creationId xmlns:a16="http://schemas.microsoft.com/office/drawing/2014/main" id="{9605D6AA-4556-4E4B-9F74-D8D5BBF6A01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AD47EB66-0B51-457F-9184-0BDDFF9B162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196A258B-9A64-4B7E-8C08-19D0F804671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a:extLst>
              <a:ext uri="{FF2B5EF4-FFF2-40B4-BE49-F238E27FC236}">
                <a16:creationId xmlns:a16="http://schemas.microsoft.com/office/drawing/2014/main" id="{985330D4-EC66-461B-9542-5F483DEDEA8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86422F0-A382-497E-8045-22B5267ACB3F}"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8297B2FB-D663-4690-95C6-98EAA3FD31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F66D69A4-E012-4781-ABC2-0DCBDA84A6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 3">
            <a:extLst>
              <a:ext uri="{FF2B5EF4-FFF2-40B4-BE49-F238E27FC236}">
                <a16:creationId xmlns:a16="http://schemas.microsoft.com/office/drawing/2014/main" id="{C85930BC-7C65-45E6-8517-A291BC0B0C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fld id="{52149B31-94A9-490C-BAF7-D4F735FB2E54}" type="slidenum">
              <a:rPr lang="ja-JP" altLang="en-US" sz="1200"/>
              <a:pPr eaLnBrk="1" hangingPunct="1"/>
              <a:t>1</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1948AA0E-DF3D-471E-B372-2CD29B442D1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75AA621-B66C-458D-A02C-F38E7EE28FD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580B442-0409-40A2-B310-193D285DF3E1}"/>
              </a:ext>
            </a:extLst>
          </p:cNvPr>
          <p:cNvSpPr>
            <a:spLocks noGrp="1" noChangeArrowheads="1"/>
          </p:cNvSpPr>
          <p:nvPr>
            <p:ph type="sldNum" sz="quarter" idx="12"/>
          </p:nvPr>
        </p:nvSpPr>
        <p:spPr>
          <a:ln/>
        </p:spPr>
        <p:txBody>
          <a:bodyPr/>
          <a:lstStyle>
            <a:lvl1pPr>
              <a:defRPr/>
            </a:lvl1pPr>
          </a:lstStyle>
          <a:p>
            <a:fld id="{71037BAA-6DA6-4239-BA87-4C798D42A007}" type="slidenum">
              <a:rPr lang="en-US" altLang="ja-JP"/>
              <a:pPr/>
              <a:t>‹#›</a:t>
            </a:fld>
            <a:endParaRPr lang="en-US" altLang="ja-JP"/>
          </a:p>
        </p:txBody>
      </p:sp>
    </p:spTree>
    <p:extLst>
      <p:ext uri="{BB962C8B-B14F-4D97-AF65-F5344CB8AC3E}">
        <p14:creationId xmlns:p14="http://schemas.microsoft.com/office/powerpoint/2010/main" val="310875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8FB07D1-9388-4C8B-957F-C40242FAAD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6CE0C22-B20E-46D9-8503-47BAC74D614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163B6BA-A2A0-432D-8637-C3A7C9D632D6}"/>
              </a:ext>
            </a:extLst>
          </p:cNvPr>
          <p:cNvSpPr>
            <a:spLocks noGrp="1" noChangeArrowheads="1"/>
          </p:cNvSpPr>
          <p:nvPr>
            <p:ph type="sldNum" sz="quarter" idx="12"/>
          </p:nvPr>
        </p:nvSpPr>
        <p:spPr>
          <a:ln/>
        </p:spPr>
        <p:txBody>
          <a:bodyPr/>
          <a:lstStyle>
            <a:lvl1pPr>
              <a:defRPr/>
            </a:lvl1pPr>
          </a:lstStyle>
          <a:p>
            <a:fld id="{C06E1DBA-68FF-4EFF-A7F4-1CBB6BE21001}" type="slidenum">
              <a:rPr lang="en-US" altLang="ja-JP"/>
              <a:pPr/>
              <a:t>‹#›</a:t>
            </a:fld>
            <a:endParaRPr lang="en-US" altLang="ja-JP"/>
          </a:p>
        </p:txBody>
      </p:sp>
    </p:spTree>
    <p:extLst>
      <p:ext uri="{BB962C8B-B14F-4D97-AF65-F5344CB8AC3E}">
        <p14:creationId xmlns:p14="http://schemas.microsoft.com/office/powerpoint/2010/main" val="230312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04DD9DD-2F1B-48C3-8ADC-DC6B9586CED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E5E472F-4048-4048-9A7D-53073C4DE05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08B3C51-40E6-4518-9B6C-218A6C02BCB5}"/>
              </a:ext>
            </a:extLst>
          </p:cNvPr>
          <p:cNvSpPr>
            <a:spLocks noGrp="1" noChangeArrowheads="1"/>
          </p:cNvSpPr>
          <p:nvPr>
            <p:ph type="sldNum" sz="quarter" idx="12"/>
          </p:nvPr>
        </p:nvSpPr>
        <p:spPr>
          <a:ln/>
        </p:spPr>
        <p:txBody>
          <a:bodyPr/>
          <a:lstStyle>
            <a:lvl1pPr>
              <a:defRPr/>
            </a:lvl1pPr>
          </a:lstStyle>
          <a:p>
            <a:fld id="{3EA1DDF5-736F-4934-8CFC-65AADC6F3816}" type="slidenum">
              <a:rPr lang="en-US" altLang="ja-JP"/>
              <a:pPr/>
              <a:t>‹#›</a:t>
            </a:fld>
            <a:endParaRPr lang="en-US" altLang="ja-JP"/>
          </a:p>
        </p:txBody>
      </p:sp>
    </p:spTree>
    <p:extLst>
      <p:ext uri="{BB962C8B-B14F-4D97-AF65-F5344CB8AC3E}">
        <p14:creationId xmlns:p14="http://schemas.microsoft.com/office/powerpoint/2010/main" val="370221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F7DC247-8B0D-4439-AD01-96075925270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D04226B-47CF-4305-A28E-1BAAF988AF5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6A63AD6-4FE9-4965-A3AF-0089E4707C11}"/>
              </a:ext>
            </a:extLst>
          </p:cNvPr>
          <p:cNvSpPr>
            <a:spLocks noGrp="1" noChangeArrowheads="1"/>
          </p:cNvSpPr>
          <p:nvPr>
            <p:ph type="sldNum" sz="quarter" idx="12"/>
          </p:nvPr>
        </p:nvSpPr>
        <p:spPr>
          <a:ln/>
        </p:spPr>
        <p:txBody>
          <a:bodyPr/>
          <a:lstStyle>
            <a:lvl1pPr>
              <a:defRPr/>
            </a:lvl1pPr>
          </a:lstStyle>
          <a:p>
            <a:fld id="{06DD632D-8F06-480C-972E-80DBED1C2EF8}" type="slidenum">
              <a:rPr lang="en-US" altLang="ja-JP"/>
              <a:pPr/>
              <a:t>‹#›</a:t>
            </a:fld>
            <a:endParaRPr lang="en-US" altLang="ja-JP"/>
          </a:p>
        </p:txBody>
      </p:sp>
    </p:spTree>
    <p:extLst>
      <p:ext uri="{BB962C8B-B14F-4D97-AF65-F5344CB8AC3E}">
        <p14:creationId xmlns:p14="http://schemas.microsoft.com/office/powerpoint/2010/main" val="323102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482E7FD3-0116-4E6C-92C1-F4897C84D1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F5F8004-12DF-41D4-9838-BECE7F79462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873DA37-79F4-40F4-9C1B-7BB713A67362}"/>
              </a:ext>
            </a:extLst>
          </p:cNvPr>
          <p:cNvSpPr>
            <a:spLocks noGrp="1" noChangeArrowheads="1"/>
          </p:cNvSpPr>
          <p:nvPr>
            <p:ph type="sldNum" sz="quarter" idx="12"/>
          </p:nvPr>
        </p:nvSpPr>
        <p:spPr>
          <a:ln/>
        </p:spPr>
        <p:txBody>
          <a:bodyPr/>
          <a:lstStyle>
            <a:lvl1pPr>
              <a:defRPr/>
            </a:lvl1pPr>
          </a:lstStyle>
          <a:p>
            <a:fld id="{3C6EE4E0-EF6D-4A5E-998C-B118ACAEEE42}" type="slidenum">
              <a:rPr lang="en-US" altLang="ja-JP"/>
              <a:pPr/>
              <a:t>‹#›</a:t>
            </a:fld>
            <a:endParaRPr lang="en-US" altLang="ja-JP"/>
          </a:p>
        </p:txBody>
      </p:sp>
    </p:spTree>
    <p:extLst>
      <p:ext uri="{BB962C8B-B14F-4D97-AF65-F5344CB8AC3E}">
        <p14:creationId xmlns:p14="http://schemas.microsoft.com/office/powerpoint/2010/main" val="175831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284A162D-9294-402C-B85B-D7E7AB94091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83DA507-A488-47EB-ABC8-AA560DABDDB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5A0E15E-01D9-4C35-98E1-A0E080AFF288}"/>
              </a:ext>
            </a:extLst>
          </p:cNvPr>
          <p:cNvSpPr>
            <a:spLocks noGrp="1" noChangeArrowheads="1"/>
          </p:cNvSpPr>
          <p:nvPr>
            <p:ph type="sldNum" sz="quarter" idx="12"/>
          </p:nvPr>
        </p:nvSpPr>
        <p:spPr>
          <a:ln/>
        </p:spPr>
        <p:txBody>
          <a:bodyPr/>
          <a:lstStyle>
            <a:lvl1pPr>
              <a:defRPr/>
            </a:lvl1pPr>
          </a:lstStyle>
          <a:p>
            <a:fld id="{590A6FBD-6368-4A22-9057-6DB7864A1104}" type="slidenum">
              <a:rPr lang="en-US" altLang="ja-JP"/>
              <a:pPr/>
              <a:t>‹#›</a:t>
            </a:fld>
            <a:endParaRPr lang="en-US" altLang="ja-JP"/>
          </a:p>
        </p:txBody>
      </p:sp>
    </p:spTree>
    <p:extLst>
      <p:ext uri="{BB962C8B-B14F-4D97-AF65-F5344CB8AC3E}">
        <p14:creationId xmlns:p14="http://schemas.microsoft.com/office/powerpoint/2010/main" val="418778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8F958DCC-AD92-4716-A6E8-1984E83DB08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B512A9D3-6704-4010-8A59-E90960B9D7C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20FCE6C-94F0-4557-A1CB-13E20F94C4B2}"/>
              </a:ext>
            </a:extLst>
          </p:cNvPr>
          <p:cNvSpPr>
            <a:spLocks noGrp="1" noChangeArrowheads="1"/>
          </p:cNvSpPr>
          <p:nvPr>
            <p:ph type="sldNum" sz="quarter" idx="12"/>
          </p:nvPr>
        </p:nvSpPr>
        <p:spPr>
          <a:ln/>
        </p:spPr>
        <p:txBody>
          <a:bodyPr/>
          <a:lstStyle>
            <a:lvl1pPr>
              <a:defRPr/>
            </a:lvl1pPr>
          </a:lstStyle>
          <a:p>
            <a:fld id="{E29BB62D-383C-40C7-B8D8-6FC2BAEB91B9}" type="slidenum">
              <a:rPr lang="en-US" altLang="ja-JP"/>
              <a:pPr/>
              <a:t>‹#›</a:t>
            </a:fld>
            <a:endParaRPr lang="en-US" altLang="ja-JP"/>
          </a:p>
        </p:txBody>
      </p:sp>
    </p:spTree>
    <p:extLst>
      <p:ext uri="{BB962C8B-B14F-4D97-AF65-F5344CB8AC3E}">
        <p14:creationId xmlns:p14="http://schemas.microsoft.com/office/powerpoint/2010/main" val="2927677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D7EE07DE-A1E8-4468-8EC0-6CB7029012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C442C311-AD42-4D7B-B1E7-B2D8AB3765B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2D1A60A7-A6BF-438C-A99D-74594E854E97}"/>
              </a:ext>
            </a:extLst>
          </p:cNvPr>
          <p:cNvSpPr>
            <a:spLocks noGrp="1" noChangeArrowheads="1"/>
          </p:cNvSpPr>
          <p:nvPr>
            <p:ph type="sldNum" sz="quarter" idx="12"/>
          </p:nvPr>
        </p:nvSpPr>
        <p:spPr>
          <a:ln/>
        </p:spPr>
        <p:txBody>
          <a:bodyPr/>
          <a:lstStyle>
            <a:lvl1pPr>
              <a:defRPr/>
            </a:lvl1pPr>
          </a:lstStyle>
          <a:p>
            <a:fld id="{E31924FB-70FB-42DF-934A-919BC519E75D}" type="slidenum">
              <a:rPr lang="en-US" altLang="ja-JP"/>
              <a:pPr/>
              <a:t>‹#›</a:t>
            </a:fld>
            <a:endParaRPr lang="en-US" altLang="ja-JP"/>
          </a:p>
        </p:txBody>
      </p:sp>
    </p:spTree>
    <p:extLst>
      <p:ext uri="{BB962C8B-B14F-4D97-AF65-F5344CB8AC3E}">
        <p14:creationId xmlns:p14="http://schemas.microsoft.com/office/powerpoint/2010/main" val="266902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229305A-8583-4F40-93BF-EA41EABFCE6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04865809-DB26-4154-A500-AF21825474A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6B6A25F3-AA1E-4FEF-BCD1-A965BEEE6B68}"/>
              </a:ext>
            </a:extLst>
          </p:cNvPr>
          <p:cNvSpPr>
            <a:spLocks noGrp="1" noChangeArrowheads="1"/>
          </p:cNvSpPr>
          <p:nvPr>
            <p:ph type="sldNum" sz="quarter" idx="12"/>
          </p:nvPr>
        </p:nvSpPr>
        <p:spPr>
          <a:ln/>
        </p:spPr>
        <p:txBody>
          <a:bodyPr/>
          <a:lstStyle>
            <a:lvl1pPr>
              <a:defRPr/>
            </a:lvl1pPr>
          </a:lstStyle>
          <a:p>
            <a:fld id="{BB288047-955A-49CB-9DD9-53677F35BB89}" type="slidenum">
              <a:rPr lang="en-US" altLang="ja-JP"/>
              <a:pPr/>
              <a:t>‹#›</a:t>
            </a:fld>
            <a:endParaRPr lang="en-US" altLang="ja-JP"/>
          </a:p>
        </p:txBody>
      </p:sp>
    </p:spTree>
    <p:extLst>
      <p:ext uri="{BB962C8B-B14F-4D97-AF65-F5344CB8AC3E}">
        <p14:creationId xmlns:p14="http://schemas.microsoft.com/office/powerpoint/2010/main" val="195520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7EFCF4FA-30F3-4927-BAE1-8FD1D23268B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4AD4BFD-E480-4DE1-9858-8E106050FAD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D603795-03A5-481B-B115-0C0018D541A8}"/>
              </a:ext>
            </a:extLst>
          </p:cNvPr>
          <p:cNvSpPr>
            <a:spLocks noGrp="1" noChangeArrowheads="1"/>
          </p:cNvSpPr>
          <p:nvPr>
            <p:ph type="sldNum" sz="quarter" idx="12"/>
          </p:nvPr>
        </p:nvSpPr>
        <p:spPr>
          <a:ln/>
        </p:spPr>
        <p:txBody>
          <a:bodyPr/>
          <a:lstStyle>
            <a:lvl1pPr>
              <a:defRPr/>
            </a:lvl1pPr>
          </a:lstStyle>
          <a:p>
            <a:fld id="{CF7EE9D3-B76F-4AB2-8F06-E9F2670D725B}" type="slidenum">
              <a:rPr lang="en-US" altLang="ja-JP"/>
              <a:pPr/>
              <a:t>‹#›</a:t>
            </a:fld>
            <a:endParaRPr lang="en-US" altLang="ja-JP"/>
          </a:p>
        </p:txBody>
      </p:sp>
    </p:spTree>
    <p:extLst>
      <p:ext uri="{BB962C8B-B14F-4D97-AF65-F5344CB8AC3E}">
        <p14:creationId xmlns:p14="http://schemas.microsoft.com/office/powerpoint/2010/main" val="2643063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AF09D1F-AC38-4C93-BCB3-B522C83676B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28C983B-CEE0-4014-9DEE-AD9A7504AFB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25049F5-E289-4B0A-BD71-88A8278BA640}"/>
              </a:ext>
            </a:extLst>
          </p:cNvPr>
          <p:cNvSpPr>
            <a:spLocks noGrp="1" noChangeArrowheads="1"/>
          </p:cNvSpPr>
          <p:nvPr>
            <p:ph type="sldNum" sz="quarter" idx="12"/>
          </p:nvPr>
        </p:nvSpPr>
        <p:spPr>
          <a:ln/>
        </p:spPr>
        <p:txBody>
          <a:bodyPr/>
          <a:lstStyle>
            <a:lvl1pPr>
              <a:defRPr/>
            </a:lvl1pPr>
          </a:lstStyle>
          <a:p>
            <a:fld id="{19B9FF92-2F56-4DEA-AE4E-A7EC729680A7}" type="slidenum">
              <a:rPr lang="en-US" altLang="ja-JP"/>
              <a:pPr/>
              <a:t>‹#›</a:t>
            </a:fld>
            <a:endParaRPr lang="en-US" altLang="ja-JP"/>
          </a:p>
        </p:txBody>
      </p:sp>
    </p:spTree>
    <p:extLst>
      <p:ext uri="{BB962C8B-B14F-4D97-AF65-F5344CB8AC3E}">
        <p14:creationId xmlns:p14="http://schemas.microsoft.com/office/powerpoint/2010/main" val="3866327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D18767-0F86-4EAA-A021-28DB8921F51C}"/>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A7FAA5E8-04B3-464A-BD98-19D47CE4C7B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CED57CD1-F17C-44F9-AFBD-52CD532E8D59}"/>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1B17EFAA-2B19-45BE-BD43-F155E28B676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C0C1FF68-39E6-4A86-BD79-CEBD08A831B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827374-E919-4303-A85E-DC1095E82AAF}"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7722B884-A24F-4BDC-A1A6-B869B595FE4C}"/>
              </a:ext>
            </a:extLst>
          </p:cNvPr>
          <p:cNvSpPr txBox="1">
            <a:spLocks noChangeArrowheads="1"/>
          </p:cNvSpPr>
          <p:nvPr/>
        </p:nvSpPr>
        <p:spPr bwMode="auto">
          <a:xfrm>
            <a:off x="250825" y="228600"/>
            <a:ext cx="8642350" cy="830997"/>
          </a:xfrm>
          <a:prstGeom prst="rect">
            <a:avLst/>
          </a:prstGeom>
          <a:solidFill>
            <a:srgbClr val="FFFFCC"/>
          </a:solidFill>
          <a:ln w="9525">
            <a:noFill/>
            <a:miter lim="800000"/>
            <a:headEnd/>
            <a:tailEnd/>
          </a:ln>
          <a:effectLst>
            <a:outerShdw dist="107763" dir="2700000" algn="ctr" rotWithShape="0">
              <a:srgbClr val="808080"/>
            </a:outerShdw>
          </a:effectLst>
          <a:scene3d>
            <a:camera prst="orthographicFront"/>
            <a:lightRig rig="threePt" dir="t"/>
          </a:scene3d>
          <a:sp3d/>
        </p:spPr>
        <p:txBody>
          <a:bodyPr>
            <a:spAutoFit/>
          </a:bodyPr>
          <a:lstStyle/>
          <a:p>
            <a:pPr>
              <a:defRPr/>
            </a:pPr>
            <a:r>
              <a:rPr lang="ja-JP" altLang="en-US" dirty="0"/>
              <a:t>文法能力を構成する要素</a:t>
            </a:r>
            <a:r>
              <a:rPr lang="ja-JP" altLang="en-US"/>
              <a:t>の研究</a:t>
            </a:r>
            <a:endParaRPr lang="ja-JP" altLang="en-US" dirty="0">
              <a:solidFill>
                <a:srgbClr val="FF0000"/>
              </a:solidFill>
              <a:latin typeface="ＭＳ Ｐゴシック" pitchFamily="50" charset="-128"/>
            </a:endParaRPr>
          </a:p>
          <a:p>
            <a:pPr>
              <a:defRPr/>
            </a:pPr>
            <a:r>
              <a:rPr lang="ja-JP" altLang="en-US" sz="1600" dirty="0"/>
              <a:t>キーワード［文法能力，英文法，日本語文法，人間言語］　</a:t>
            </a:r>
            <a:r>
              <a:rPr lang="ja-JP" altLang="en-US" dirty="0"/>
              <a:t>　　　　　　教授　富澤　直人　</a:t>
            </a:r>
          </a:p>
        </p:txBody>
      </p:sp>
      <p:sp>
        <p:nvSpPr>
          <p:cNvPr id="36" name="Text Box 35">
            <a:extLst>
              <a:ext uri="{FF2B5EF4-FFF2-40B4-BE49-F238E27FC236}">
                <a16:creationId xmlns:a16="http://schemas.microsoft.com/office/drawing/2014/main" id="{FD0DDFC5-833C-4D19-8010-E3E594A1C879}"/>
              </a:ext>
            </a:extLst>
          </p:cNvPr>
          <p:cNvSpPr txBox="1">
            <a:spLocks noChangeArrowheads="1"/>
          </p:cNvSpPr>
          <p:nvPr/>
        </p:nvSpPr>
        <p:spPr bwMode="auto">
          <a:xfrm>
            <a:off x="4535488" y="1341439"/>
            <a:ext cx="4429125" cy="5471937"/>
          </a:xfrm>
          <a:prstGeom prst="rect">
            <a:avLst/>
          </a:prstGeom>
          <a:ln w="12700">
            <a:headEnd/>
            <a:tailEnd/>
          </a:ln>
        </p:spPr>
        <p:style>
          <a:lnRef idx="2">
            <a:schemeClr val="dk1"/>
          </a:lnRef>
          <a:fillRef idx="1">
            <a:schemeClr val="lt1"/>
          </a:fillRef>
          <a:effectRef idx="0">
            <a:schemeClr val="dk1"/>
          </a:effectRef>
          <a:fontRef idx="minor">
            <a:schemeClr val="dk1"/>
          </a:fontRef>
        </p:style>
        <p:txBody>
          <a:bodyPr>
            <a:noAutofit/>
          </a:bodyPr>
          <a:lstStyle/>
          <a:p>
            <a:pPr algn="just">
              <a:defRPr/>
            </a:pPr>
            <a:r>
              <a:rPr lang="ja-JP" altLang="en-US" sz="1200" dirty="0">
                <a:solidFill>
                  <a:srgbClr val="000000"/>
                </a:solidFill>
                <a:latin typeface="ＭＳ Ｐゴシック" pitchFamily="50" charset="-128"/>
              </a:rPr>
              <a:t>内容：</a:t>
            </a:r>
            <a:endParaRPr lang="en-US" altLang="ja-JP" sz="1200" dirty="0">
              <a:solidFill>
                <a:srgbClr val="FF0000"/>
              </a:solidFill>
              <a:latin typeface="ＭＳ Ｐゴシック" pitchFamily="50" charset="-128"/>
            </a:endParaRPr>
          </a:p>
          <a:p>
            <a:pPr algn="just">
              <a:defRPr/>
            </a:pPr>
            <a:r>
              <a:rPr lang="ja-JP" altLang="en-US" sz="1200" dirty="0">
                <a:solidFill>
                  <a:srgbClr val="000000"/>
                </a:solidFill>
                <a:latin typeface="ＭＳ Ｐゴシック" pitchFamily="50" charset="-128"/>
              </a:rPr>
              <a:t>　私たちは母語を獲得し使いこなす能力を備えている。この能力を「文法能力」と呼ぶと、この文法能力の中身がどういう要素から構成されているかを解明するテーマのもとで、英語や日本語の文法を分析材料にして文法の仕組み（統語論・意味論）を研究している。</a:t>
            </a:r>
            <a:endParaRPr lang="en-US" altLang="ja-JP" sz="1200" dirty="0">
              <a:solidFill>
                <a:srgbClr val="000000"/>
              </a:solidFill>
              <a:latin typeface="ＭＳ Ｐゴシック" pitchFamily="50" charset="-128"/>
            </a:endParaRPr>
          </a:p>
          <a:p>
            <a:pPr algn="just">
              <a:defRPr/>
            </a:pPr>
            <a:r>
              <a:rPr lang="ja-JP" altLang="en-US" sz="1200" dirty="0">
                <a:solidFill>
                  <a:srgbClr val="000000"/>
                </a:solidFill>
                <a:latin typeface="ＭＳ Ｐゴシック" pitchFamily="50" charset="-128"/>
              </a:rPr>
              <a:t>　例えば音声言語は、複数音が１つずつ順番に発音されることで成立しているが、その音声列を意味に変換する脳内プロセスでは、順序というリニアな関係よりも、句のような関係（＝階層関係）が重要な役割を持っていることが分かっている。</a:t>
            </a:r>
            <a:endParaRPr lang="en-US" altLang="ja-JP" sz="1200" dirty="0">
              <a:solidFill>
                <a:srgbClr val="000000"/>
              </a:solidFill>
              <a:latin typeface="ＭＳ Ｐゴシック" pitchFamily="50" charset="-128"/>
            </a:endParaRPr>
          </a:p>
          <a:p>
            <a:pPr algn="just">
              <a:defRPr/>
            </a:pPr>
            <a:r>
              <a:rPr lang="ja-JP" altLang="en-US" sz="1200" dirty="0">
                <a:solidFill>
                  <a:srgbClr val="000000"/>
                </a:solidFill>
                <a:latin typeface="ＭＳ Ｐゴシック" pitchFamily="50" charset="-128"/>
              </a:rPr>
              <a:t>　一例を挙げると、左欄の</a:t>
            </a:r>
            <a:r>
              <a:rPr lang="ja-JP" altLang="en-US" sz="1200" dirty="0">
                <a:solidFill>
                  <a:srgbClr val="000000"/>
                </a:solidFill>
                <a:highlight>
                  <a:srgbClr val="00FF00"/>
                </a:highlight>
                <a:latin typeface="ＭＳ Ｐゴシック" pitchFamily="50" charset="-128"/>
              </a:rPr>
              <a:t>例①</a:t>
            </a:r>
            <a:r>
              <a:rPr lang="ja-JP" altLang="en-US" sz="1200" dirty="0">
                <a:solidFill>
                  <a:srgbClr val="000000"/>
                </a:solidFill>
                <a:latin typeface="ＭＳ Ｐゴシック" pitchFamily="50" charset="-128"/>
              </a:rPr>
              <a:t>で、例文</a:t>
            </a:r>
            <a:r>
              <a:rPr lang="en-US" altLang="ja-JP" sz="1200" dirty="0">
                <a:solidFill>
                  <a:srgbClr val="000000"/>
                </a:solidFill>
                <a:latin typeface="ＭＳ Ｐゴシック" pitchFamily="50" charset="-128"/>
              </a:rPr>
              <a:t>(1)</a:t>
            </a:r>
            <a:r>
              <a:rPr lang="ja-JP" altLang="en-US" sz="1200" dirty="0">
                <a:solidFill>
                  <a:srgbClr val="000000"/>
                </a:solidFill>
                <a:latin typeface="ＭＳ Ｐゴシック" pitchFamily="50" charset="-128"/>
              </a:rPr>
              <a:t>の</a:t>
            </a:r>
            <a:r>
              <a:rPr lang="en-US" altLang="ja-JP" sz="1200" dirty="0">
                <a:solidFill>
                  <a:srgbClr val="000000"/>
                </a:solidFill>
                <a:latin typeface="ＭＳ Ｐゴシック" pitchFamily="50" charset="-128"/>
              </a:rPr>
              <a:t>He</a:t>
            </a:r>
            <a:r>
              <a:rPr lang="ja-JP" altLang="en-US" sz="1200" dirty="0">
                <a:solidFill>
                  <a:srgbClr val="000000"/>
                </a:solidFill>
                <a:latin typeface="ＭＳ Ｐゴシック" pitchFamily="50" charset="-128"/>
              </a:rPr>
              <a:t>は後続のスマーフ（</a:t>
            </a:r>
            <a:r>
              <a:rPr lang="en-US" altLang="ja-JP" sz="1200" dirty="0">
                <a:solidFill>
                  <a:srgbClr val="000000"/>
                </a:solidFill>
                <a:latin typeface="ＭＳ Ｐゴシック" pitchFamily="50" charset="-128"/>
              </a:rPr>
              <a:t>the Smurf</a:t>
            </a:r>
            <a:r>
              <a:rPr lang="ja-JP" altLang="en-US" sz="1200" dirty="0">
                <a:solidFill>
                  <a:srgbClr val="000000"/>
                </a:solidFill>
                <a:latin typeface="ＭＳ Ｐゴシック" pitchFamily="50" charset="-128"/>
              </a:rPr>
              <a:t>）を指す解釈が不可能で、一方、例文</a:t>
            </a:r>
            <a:r>
              <a:rPr lang="en-US" altLang="ja-JP" sz="1200" dirty="0">
                <a:solidFill>
                  <a:srgbClr val="000000"/>
                </a:solidFill>
                <a:latin typeface="ＭＳ Ｐゴシック" pitchFamily="50" charset="-128"/>
              </a:rPr>
              <a:t>(2)</a:t>
            </a:r>
            <a:r>
              <a:rPr lang="ja-JP" altLang="en-US" sz="1200" dirty="0">
                <a:solidFill>
                  <a:srgbClr val="000000"/>
                </a:solidFill>
                <a:latin typeface="ＭＳ Ｐゴシック" pitchFamily="50" charset="-128"/>
              </a:rPr>
              <a:t>の</a:t>
            </a:r>
            <a:r>
              <a:rPr lang="en-US" altLang="ja-JP" sz="1200" dirty="0">
                <a:solidFill>
                  <a:srgbClr val="000000"/>
                </a:solidFill>
                <a:latin typeface="ＭＳ Ｐゴシック" pitchFamily="50" charset="-128"/>
              </a:rPr>
              <a:t>she</a:t>
            </a:r>
            <a:r>
              <a:rPr lang="ja-JP" altLang="en-US" sz="1200" dirty="0">
                <a:solidFill>
                  <a:srgbClr val="000000"/>
                </a:solidFill>
                <a:latin typeface="ＭＳ Ｐゴシック" pitchFamily="50" charset="-128"/>
              </a:rPr>
              <a:t>は後続のストロベリー（</a:t>
            </a:r>
            <a:r>
              <a:rPr lang="en-US" altLang="ja-JP" sz="1200" dirty="0">
                <a:solidFill>
                  <a:srgbClr val="000000"/>
                </a:solidFill>
                <a:latin typeface="ＭＳ Ｐゴシック" pitchFamily="50" charset="-128"/>
              </a:rPr>
              <a:t>Strawberry</a:t>
            </a:r>
            <a:r>
              <a:rPr lang="ja-JP" altLang="en-US" sz="1200" dirty="0">
                <a:solidFill>
                  <a:srgbClr val="000000"/>
                </a:solidFill>
                <a:latin typeface="ＭＳ Ｐゴシック" pitchFamily="50" charset="-128"/>
              </a:rPr>
              <a:t>）を指す解釈ができる。この事実は、リニア関係で捉えるのは困難だが、階層関係でならば容易である。</a:t>
            </a:r>
            <a:endParaRPr lang="en-US" altLang="ja-JP" sz="1200" dirty="0">
              <a:solidFill>
                <a:srgbClr val="000000"/>
              </a:solidFill>
              <a:latin typeface="ＭＳ Ｐゴシック" pitchFamily="50" charset="-128"/>
            </a:endParaRPr>
          </a:p>
          <a:p>
            <a:pPr algn="just">
              <a:defRPr/>
            </a:pPr>
            <a:r>
              <a:rPr lang="ja-JP" altLang="en-US" sz="1200" dirty="0">
                <a:solidFill>
                  <a:srgbClr val="000000"/>
                </a:solidFill>
                <a:latin typeface="ＭＳ Ｐゴシック" pitchFamily="50" charset="-128"/>
              </a:rPr>
              <a:t>　そして、この</a:t>
            </a:r>
            <a:r>
              <a:rPr lang="en-US" altLang="ja-JP" sz="1200" dirty="0">
                <a:solidFill>
                  <a:srgbClr val="000000"/>
                </a:solidFill>
                <a:latin typeface="ＭＳ Ｐゴシック" pitchFamily="50" charset="-128"/>
              </a:rPr>
              <a:t>(1)</a:t>
            </a:r>
            <a:r>
              <a:rPr lang="ja-JP" altLang="en-US" sz="1200" dirty="0">
                <a:solidFill>
                  <a:srgbClr val="000000"/>
                </a:solidFill>
                <a:latin typeface="ＭＳ Ｐゴシック" pitchFamily="50" charset="-128"/>
              </a:rPr>
              <a:t>と</a:t>
            </a:r>
            <a:r>
              <a:rPr lang="en-US" altLang="ja-JP" sz="1200" dirty="0">
                <a:solidFill>
                  <a:srgbClr val="000000"/>
                </a:solidFill>
                <a:latin typeface="ＭＳ Ｐゴシック" pitchFamily="50" charset="-128"/>
              </a:rPr>
              <a:t>(2)</a:t>
            </a:r>
            <a:r>
              <a:rPr lang="ja-JP" altLang="en-US" sz="1200" dirty="0">
                <a:solidFill>
                  <a:srgbClr val="000000"/>
                </a:solidFill>
                <a:latin typeface="ＭＳ Ｐゴシック" pitchFamily="50" charset="-128"/>
              </a:rPr>
              <a:t>の違いは、英語を母語として獲得中の年齢２～３歳の幼児も知っているという実験結果もある。</a:t>
            </a:r>
            <a:endParaRPr lang="en-US" altLang="ja-JP" sz="1200" dirty="0">
              <a:solidFill>
                <a:srgbClr val="000000"/>
              </a:solidFill>
              <a:latin typeface="ＭＳ Ｐゴシック" pitchFamily="50" charset="-128"/>
            </a:endParaRPr>
          </a:p>
          <a:p>
            <a:pPr algn="just">
              <a:defRPr/>
            </a:pPr>
            <a:r>
              <a:rPr lang="ja-JP" altLang="en-US" sz="1200" dirty="0">
                <a:solidFill>
                  <a:srgbClr val="000000"/>
                </a:solidFill>
                <a:latin typeface="ＭＳ Ｐゴシック" pitchFamily="50" charset="-128"/>
              </a:rPr>
              <a:t>　このように、（リニア関係ではなく）句のような階層関係が文法能力の重要な要素であることは、</a:t>
            </a:r>
            <a:r>
              <a:rPr lang="ja-JP" altLang="en-US" sz="1200" dirty="0">
                <a:solidFill>
                  <a:srgbClr val="000000"/>
                </a:solidFill>
                <a:highlight>
                  <a:srgbClr val="00FF00"/>
                </a:highlight>
                <a:latin typeface="ＭＳ Ｐゴシック" pitchFamily="50" charset="-128"/>
              </a:rPr>
              <a:t>例②</a:t>
            </a:r>
            <a:r>
              <a:rPr lang="ja-JP" altLang="en-US" sz="1200" dirty="0">
                <a:solidFill>
                  <a:srgbClr val="000000"/>
                </a:solidFill>
                <a:latin typeface="ＭＳ Ｐゴシック" pitchFamily="50" charset="-128"/>
              </a:rPr>
              <a:t>に示す「ろくな」と「～ない」の可否を始めとして、統語・意味・音韻の各分野で広く観察されている。</a:t>
            </a:r>
            <a:endParaRPr lang="en-US" altLang="ja-JP" sz="1200" dirty="0">
              <a:solidFill>
                <a:srgbClr val="000000"/>
              </a:solidFill>
              <a:latin typeface="ＭＳ Ｐゴシック" pitchFamily="50" charset="-128"/>
            </a:endParaRPr>
          </a:p>
          <a:p>
            <a:pPr algn="just">
              <a:defRPr/>
            </a:pPr>
            <a:r>
              <a:rPr lang="ja-JP" altLang="en-US" sz="1200" dirty="0">
                <a:solidFill>
                  <a:srgbClr val="000000"/>
                </a:solidFill>
                <a:latin typeface="ＭＳ Ｐゴシック" pitchFamily="50" charset="-128"/>
              </a:rPr>
              <a:t>　別の種類の事象として、例えば</a:t>
            </a:r>
            <a:r>
              <a:rPr lang="ja-JP" altLang="en-US" sz="1200" dirty="0">
                <a:solidFill>
                  <a:srgbClr val="000000"/>
                </a:solidFill>
                <a:highlight>
                  <a:srgbClr val="00FF00"/>
                </a:highlight>
                <a:latin typeface="ＭＳ Ｐゴシック" pitchFamily="50" charset="-128"/>
              </a:rPr>
              <a:t>例③</a:t>
            </a:r>
            <a:r>
              <a:rPr lang="ja-JP" altLang="en-US" sz="1200" dirty="0">
                <a:solidFill>
                  <a:srgbClr val="000000"/>
                </a:solidFill>
                <a:latin typeface="ＭＳ Ｐゴシック" pitchFamily="50" charset="-128"/>
              </a:rPr>
              <a:t>の</a:t>
            </a:r>
            <a:r>
              <a:rPr lang="en-US" altLang="ja-JP" sz="1200" dirty="0">
                <a:solidFill>
                  <a:srgbClr val="000000"/>
                </a:solidFill>
                <a:latin typeface="ＭＳ Ｐゴシック" pitchFamily="50" charset="-128"/>
              </a:rPr>
              <a:t>(3)</a:t>
            </a:r>
            <a:r>
              <a:rPr lang="ja-JP" altLang="en-US" sz="1200" dirty="0">
                <a:solidFill>
                  <a:srgbClr val="000000"/>
                </a:solidFill>
                <a:latin typeface="ＭＳ Ｐゴシック" pitchFamily="50" charset="-128"/>
              </a:rPr>
              <a:t>は「読むべき一番長い本」のように不定詞には「～すべき」のような意味が常に含まれているが、</a:t>
            </a:r>
            <a:r>
              <a:rPr lang="en-US" altLang="ja-JP" sz="1200" dirty="0">
                <a:solidFill>
                  <a:srgbClr val="000000"/>
                </a:solidFill>
                <a:latin typeface="ＭＳ Ｐゴシック" pitchFamily="50" charset="-128"/>
              </a:rPr>
              <a:t>(4)</a:t>
            </a:r>
            <a:r>
              <a:rPr lang="ja-JP" altLang="en-US" sz="1200" dirty="0">
                <a:solidFill>
                  <a:srgbClr val="000000"/>
                </a:solidFill>
                <a:latin typeface="ＭＳ Ｐゴシック" pitchFamily="50" charset="-128"/>
              </a:rPr>
              <a:t>は「月面を歩いた一番背の高い人物」という意味で「～すべき」のような意味がない。また、</a:t>
            </a:r>
            <a:r>
              <a:rPr lang="ja-JP" altLang="en-US" sz="1200" dirty="0">
                <a:solidFill>
                  <a:srgbClr val="000000"/>
                </a:solidFill>
                <a:highlight>
                  <a:srgbClr val="00FF00"/>
                </a:highlight>
                <a:latin typeface="ＭＳ Ｐゴシック" pitchFamily="50" charset="-128"/>
              </a:rPr>
              <a:t>例④</a:t>
            </a:r>
            <a:r>
              <a:rPr lang="ja-JP" altLang="en-US" sz="1200" dirty="0">
                <a:solidFill>
                  <a:srgbClr val="000000"/>
                </a:solidFill>
                <a:latin typeface="ＭＳ Ｐゴシック" pitchFamily="50" charset="-128"/>
              </a:rPr>
              <a:t>の</a:t>
            </a:r>
            <a:r>
              <a:rPr lang="en-US" altLang="ja-JP" sz="1200" dirty="0">
                <a:solidFill>
                  <a:srgbClr val="000000"/>
                </a:solidFill>
                <a:latin typeface="ＭＳ Ｐゴシック" pitchFamily="50" charset="-128"/>
              </a:rPr>
              <a:t>(5)</a:t>
            </a:r>
            <a:r>
              <a:rPr lang="ja-JP" altLang="en-US" sz="1200" dirty="0">
                <a:solidFill>
                  <a:srgbClr val="000000"/>
                </a:solidFill>
                <a:latin typeface="ＭＳ Ｐゴシック" pitchFamily="50" charset="-128"/>
              </a:rPr>
              <a:t>と</a:t>
            </a:r>
            <a:r>
              <a:rPr lang="en-US" altLang="ja-JP" sz="1200" dirty="0">
                <a:solidFill>
                  <a:srgbClr val="000000"/>
                </a:solidFill>
                <a:latin typeface="ＭＳ Ｐゴシック" pitchFamily="50" charset="-128"/>
              </a:rPr>
              <a:t>(6)</a:t>
            </a:r>
            <a:r>
              <a:rPr lang="ja-JP" altLang="en-US" sz="1200" dirty="0">
                <a:solidFill>
                  <a:srgbClr val="000000"/>
                </a:solidFill>
                <a:latin typeface="ＭＳ Ｐゴシック" pitchFamily="50" charset="-128"/>
              </a:rPr>
              <a:t>と</a:t>
            </a:r>
            <a:r>
              <a:rPr lang="en-US" altLang="ja-JP" sz="1200" dirty="0">
                <a:solidFill>
                  <a:srgbClr val="000000"/>
                </a:solidFill>
                <a:latin typeface="ＭＳ Ｐゴシック" pitchFamily="50" charset="-128"/>
              </a:rPr>
              <a:t>(8)</a:t>
            </a:r>
            <a:r>
              <a:rPr lang="ja-JP" altLang="en-US" sz="1200" dirty="0">
                <a:solidFill>
                  <a:srgbClr val="000000"/>
                </a:solidFill>
                <a:latin typeface="ＭＳ Ｐゴシック" pitchFamily="50" charset="-128"/>
              </a:rPr>
              <a:t>は意味を成す英文であるが、</a:t>
            </a:r>
            <a:r>
              <a:rPr lang="en-US" altLang="ja-JP" sz="1200" dirty="0">
                <a:solidFill>
                  <a:srgbClr val="000000"/>
                </a:solidFill>
                <a:latin typeface="ＭＳ Ｐゴシック" pitchFamily="50" charset="-128"/>
              </a:rPr>
              <a:t>(6)</a:t>
            </a:r>
            <a:r>
              <a:rPr lang="ja-JP" altLang="en-US" sz="1200" dirty="0">
                <a:solidFill>
                  <a:srgbClr val="000000"/>
                </a:solidFill>
                <a:latin typeface="ＭＳ Ｐゴシック" pitchFamily="50" charset="-128"/>
              </a:rPr>
              <a:t>は意味の通らない英文である。これらの事実も、階層関係が影響しているという分析を試みている。</a:t>
            </a:r>
            <a:endParaRPr lang="en-US" altLang="ja-JP" sz="1200" dirty="0">
              <a:solidFill>
                <a:srgbClr val="000000"/>
              </a:solidFill>
              <a:latin typeface="ＭＳ Ｐゴシック" pitchFamily="50" charset="-128"/>
            </a:endParaRPr>
          </a:p>
          <a:p>
            <a:pPr algn="just">
              <a:defRPr/>
            </a:pPr>
            <a:endParaRPr lang="en-US" altLang="ja-JP" sz="1200" dirty="0">
              <a:solidFill>
                <a:srgbClr val="000000"/>
              </a:solidFill>
              <a:latin typeface="ＭＳ Ｐゴシック" pitchFamily="50" charset="-128"/>
            </a:endParaRPr>
          </a:p>
          <a:p>
            <a:pPr algn="just">
              <a:defRPr/>
            </a:pPr>
            <a:r>
              <a:rPr lang="ja-JP" altLang="en-US" sz="1200" dirty="0">
                <a:solidFill>
                  <a:srgbClr val="000000"/>
                </a:solidFill>
                <a:latin typeface="ＭＳ Ｐゴシック" pitchFamily="50" charset="-128"/>
              </a:rPr>
              <a:t>アピールポイント：</a:t>
            </a:r>
            <a:endParaRPr lang="en-US" altLang="ja-JP" sz="1200" dirty="0">
              <a:solidFill>
                <a:srgbClr val="FF0000"/>
              </a:solidFill>
              <a:latin typeface="ＭＳ Ｐゴシック" pitchFamily="50" charset="-128"/>
            </a:endParaRPr>
          </a:p>
          <a:p>
            <a:pPr algn="just">
              <a:defRPr/>
            </a:pPr>
            <a:r>
              <a:rPr lang="ja-JP" altLang="en-US" sz="1200" dirty="0">
                <a:solidFill>
                  <a:schemeClr val="tx1"/>
                </a:solidFill>
                <a:latin typeface="ＭＳ Ｐゴシック" pitchFamily="50" charset="-128"/>
                <a:sym typeface="Wingdings" panose="05000000000000000000" pitchFamily="2" charset="2"/>
              </a:rPr>
              <a:t>人間言語には（人工言語にはない）階層関係の特性があります。英語や日本語の文法分析から文法の根源的要素を探り、人間が普遍的に備えている文法能力の理解に向けて研究を行っています。</a:t>
            </a:r>
            <a:endParaRPr lang="en-US" altLang="ja-JP" sz="1200" dirty="0">
              <a:solidFill>
                <a:srgbClr val="000000"/>
              </a:solidFill>
              <a:latin typeface="ＭＳ Ｐゴシック" pitchFamily="50" charset="-128"/>
            </a:endParaRPr>
          </a:p>
        </p:txBody>
      </p:sp>
      <p:sp>
        <p:nvSpPr>
          <p:cNvPr id="2055" name="テキスト ボックス 36">
            <a:extLst>
              <a:ext uri="{FF2B5EF4-FFF2-40B4-BE49-F238E27FC236}">
                <a16:creationId xmlns:a16="http://schemas.microsoft.com/office/drawing/2014/main" id="{15D5E6AF-50AA-45DB-AD9B-C16239890964}"/>
              </a:ext>
            </a:extLst>
          </p:cNvPr>
          <p:cNvSpPr txBox="1">
            <a:spLocks noChangeArrowheads="1"/>
          </p:cNvSpPr>
          <p:nvPr/>
        </p:nvSpPr>
        <p:spPr bwMode="auto">
          <a:xfrm>
            <a:off x="179388" y="1341438"/>
            <a:ext cx="4191000" cy="544764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1200" dirty="0"/>
              <a:t>図解</a:t>
            </a:r>
            <a:endParaRPr lang="en-US" altLang="ja-JP" sz="1200" dirty="0"/>
          </a:p>
          <a:p>
            <a:pPr eaLnBrk="1" hangingPunct="1"/>
            <a:endParaRPr lang="en-US" altLang="ja-JP" sz="1200" dirty="0"/>
          </a:p>
          <a:p>
            <a:pPr eaLnBrk="1" hangingPunct="1"/>
            <a:r>
              <a:rPr lang="ja-JP" altLang="en-US" sz="1200" dirty="0"/>
              <a:t>　　　　　</a:t>
            </a:r>
            <a:r>
              <a:rPr lang="ja-JP" altLang="en-US" sz="1200" u="sng" dirty="0"/>
              <a:t>代名詞の後ろに、その先行詞が出てくる場合の可否</a:t>
            </a:r>
            <a:endParaRPr lang="en-US" altLang="ja-JP" sz="1200" u="sng" dirty="0"/>
          </a:p>
          <a:p>
            <a:pPr eaLnBrk="1" hangingPunct="1"/>
            <a:r>
              <a:rPr lang="en-US" altLang="ja-JP" sz="1200" dirty="0"/>
              <a:t>(1)  </a:t>
            </a:r>
            <a:r>
              <a:rPr lang="en-US" altLang="ja-JP" sz="1200" i="1" dirty="0">
                <a:solidFill>
                  <a:srgbClr val="FF00FF"/>
                </a:solidFill>
              </a:rPr>
              <a:t>He</a:t>
            </a:r>
            <a:r>
              <a:rPr lang="en-US" altLang="ja-JP" sz="1200" i="1" dirty="0"/>
              <a:t> ate the hamburger when </a:t>
            </a:r>
            <a:r>
              <a:rPr lang="en-US" altLang="ja-JP" sz="1200" i="1" dirty="0">
                <a:solidFill>
                  <a:srgbClr val="FF00FF"/>
                </a:solidFill>
              </a:rPr>
              <a:t>the Smurf </a:t>
            </a:r>
            <a:r>
              <a:rPr lang="en-US" altLang="ja-JP" sz="1200" i="1" dirty="0"/>
              <a:t>was in the fence.</a:t>
            </a:r>
          </a:p>
          <a:p>
            <a:pPr eaLnBrk="1" hangingPunct="1"/>
            <a:r>
              <a:rPr lang="ja-JP" altLang="en-US" sz="1200" dirty="0"/>
              <a:t>　　　　　　　　　　</a:t>
            </a:r>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r>
              <a:rPr lang="en-US" altLang="ja-JP" sz="1200" dirty="0"/>
              <a:t>(2)  </a:t>
            </a:r>
            <a:r>
              <a:rPr lang="en-US" altLang="ja-JP" sz="1200" i="1" dirty="0"/>
              <a:t>When </a:t>
            </a:r>
            <a:r>
              <a:rPr lang="en-US" altLang="ja-JP" sz="1200" i="1" dirty="0">
                <a:solidFill>
                  <a:srgbClr val="FF00FF"/>
                </a:solidFill>
              </a:rPr>
              <a:t>she</a:t>
            </a:r>
            <a:r>
              <a:rPr lang="en-US" altLang="ja-JP" sz="1200" i="1" dirty="0"/>
              <a:t> was outside playing, </a:t>
            </a:r>
            <a:r>
              <a:rPr lang="en-US" altLang="ja-JP" sz="1200" i="1" dirty="0">
                <a:solidFill>
                  <a:srgbClr val="FF00FF"/>
                </a:solidFill>
              </a:rPr>
              <a:t>Strawberry</a:t>
            </a:r>
            <a:r>
              <a:rPr lang="en-US" altLang="ja-JP" sz="1200" i="1" dirty="0"/>
              <a:t> ate an ice cream </a:t>
            </a:r>
          </a:p>
          <a:p>
            <a:pPr eaLnBrk="1" hangingPunct="1"/>
            <a:r>
              <a:rPr lang="ja-JP" altLang="en-US" sz="1200" i="1" dirty="0"/>
              <a:t>　　 </a:t>
            </a:r>
            <a:r>
              <a:rPr lang="en-US" altLang="ja-JP" sz="1200" i="1" dirty="0"/>
              <a:t>cone.</a:t>
            </a:r>
            <a:r>
              <a:rPr lang="ja-JP" altLang="en-US" sz="1200" dirty="0"/>
              <a:t>　　　</a:t>
            </a:r>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endParaRPr lang="en-US" altLang="ja-JP" sz="1200" dirty="0"/>
          </a:p>
          <a:p>
            <a:pPr eaLnBrk="1" hangingPunct="1"/>
            <a:r>
              <a:rPr lang="ja-JP" altLang="en-US" sz="1200" dirty="0"/>
              <a:t>　　　　　</a:t>
            </a:r>
            <a:r>
              <a:rPr lang="ja-JP" altLang="en-US" sz="1200" u="sng" dirty="0"/>
              <a:t>「ろくな」と否定表現「～ない」の組み合わせの可否</a:t>
            </a:r>
            <a:endParaRPr lang="en-US" altLang="ja-JP" sz="1200" u="sng" dirty="0"/>
          </a:p>
          <a:p>
            <a:pPr eaLnBrk="1" hangingPunct="1"/>
            <a:r>
              <a:rPr lang="en-US" altLang="ja-JP" sz="1200" dirty="0">
                <a:latin typeface="+mn-lt"/>
                <a:ea typeface="ＭＳ Ｐ明朝" panose="02020600040205080304" pitchFamily="18" charset="-128"/>
              </a:rPr>
              <a:t>(3)</a:t>
            </a:r>
            <a:r>
              <a:rPr lang="en-US" altLang="ja-JP" sz="1200" i="1" dirty="0">
                <a:latin typeface="+mn-lt"/>
                <a:ea typeface="ＭＳ Ｐ明朝" panose="02020600040205080304" pitchFamily="18" charset="-128"/>
              </a:rPr>
              <a:t>   </a:t>
            </a:r>
            <a:r>
              <a:rPr lang="ja-JP" altLang="en-US" sz="1200" i="1" dirty="0">
                <a:latin typeface="+mn-lt"/>
                <a:ea typeface="ＭＳ Ｐ明朝" panose="02020600040205080304" pitchFamily="18" charset="-128"/>
              </a:rPr>
              <a:t>あの会社には </a:t>
            </a:r>
            <a:r>
              <a:rPr lang="ja-JP" altLang="en-US" sz="1200" i="1" dirty="0">
                <a:solidFill>
                  <a:srgbClr val="FF00FF"/>
                </a:solidFill>
                <a:latin typeface="+mn-lt"/>
                <a:ea typeface="ＭＳ Ｐ明朝" panose="02020600040205080304" pitchFamily="18" charset="-128"/>
              </a:rPr>
              <a:t>ろくな</a:t>
            </a:r>
            <a:r>
              <a:rPr lang="ja-JP" altLang="en-US" sz="1200" i="1" dirty="0">
                <a:latin typeface="+mn-lt"/>
                <a:ea typeface="ＭＳ Ｐ明朝" panose="02020600040205080304" pitchFamily="18" charset="-128"/>
              </a:rPr>
              <a:t> 挨拶も でき</a:t>
            </a:r>
            <a:r>
              <a:rPr lang="ja-JP" altLang="en-US" sz="1200" i="1" dirty="0">
                <a:solidFill>
                  <a:srgbClr val="FF00FF"/>
                </a:solidFill>
                <a:latin typeface="+mn-lt"/>
                <a:ea typeface="ＭＳ Ｐ明朝" panose="02020600040205080304" pitchFamily="18" charset="-128"/>
              </a:rPr>
              <a:t>ない</a:t>
            </a:r>
            <a:r>
              <a:rPr lang="ja-JP" altLang="en-US" sz="1200" i="1" dirty="0">
                <a:latin typeface="+mn-lt"/>
                <a:ea typeface="ＭＳ Ｐ明朝" panose="02020600040205080304" pitchFamily="18" charset="-128"/>
              </a:rPr>
              <a:t> 社員が いる</a:t>
            </a:r>
            <a:r>
              <a:rPr lang="en-US" altLang="ja-JP" sz="1200" i="1" dirty="0">
                <a:latin typeface="+mn-lt"/>
                <a:ea typeface="ＭＳ Ｐ明朝" panose="02020600040205080304" pitchFamily="18" charset="-128"/>
              </a:rPr>
              <a:t>.</a:t>
            </a:r>
          </a:p>
          <a:p>
            <a:pPr eaLnBrk="1" hangingPunct="1"/>
            <a:r>
              <a:rPr lang="en-US" altLang="ja-JP" sz="1200" dirty="0">
                <a:latin typeface="+mn-lt"/>
                <a:ea typeface="ＭＳ Ｐ明朝" panose="02020600040205080304" pitchFamily="18" charset="-128"/>
              </a:rPr>
              <a:t>(4) </a:t>
            </a:r>
            <a:r>
              <a:rPr lang="en-US" altLang="ja-JP" sz="1200" i="1" dirty="0">
                <a:latin typeface="+mn-lt"/>
                <a:ea typeface="ＭＳ Ｐ明朝" panose="02020600040205080304" pitchFamily="18" charset="-128"/>
              </a:rPr>
              <a:t>*</a:t>
            </a:r>
            <a:r>
              <a:rPr lang="ja-JP" altLang="en-US" sz="1200" i="1" dirty="0">
                <a:latin typeface="+mn-lt"/>
                <a:ea typeface="ＭＳ Ｐ明朝" panose="02020600040205080304" pitchFamily="18" charset="-128"/>
              </a:rPr>
              <a:t>あの会社には </a:t>
            </a:r>
            <a:r>
              <a:rPr lang="ja-JP" altLang="en-US" sz="1200" i="1" dirty="0">
                <a:solidFill>
                  <a:srgbClr val="FF00FF"/>
                </a:solidFill>
                <a:latin typeface="+mn-lt"/>
                <a:ea typeface="ＭＳ Ｐ明朝" panose="02020600040205080304" pitchFamily="18" charset="-128"/>
              </a:rPr>
              <a:t>ろくな </a:t>
            </a:r>
            <a:r>
              <a:rPr lang="ja-JP" altLang="en-US" sz="1200" i="1" dirty="0">
                <a:latin typeface="+mn-lt"/>
                <a:ea typeface="ＭＳ Ｐ明朝" panose="02020600040205080304" pitchFamily="18" charset="-128"/>
              </a:rPr>
              <a:t>挨拶も できる 社員が い</a:t>
            </a:r>
            <a:r>
              <a:rPr lang="ja-JP" altLang="en-US" sz="1200" i="1" dirty="0">
                <a:solidFill>
                  <a:srgbClr val="FF00FF"/>
                </a:solidFill>
                <a:latin typeface="+mn-lt"/>
                <a:ea typeface="ＭＳ Ｐ明朝" panose="02020600040205080304" pitchFamily="18" charset="-128"/>
              </a:rPr>
              <a:t>ない</a:t>
            </a:r>
            <a:r>
              <a:rPr lang="en-US" altLang="ja-JP" sz="1200" i="1" dirty="0">
                <a:latin typeface="+mn-lt"/>
                <a:ea typeface="ＭＳ Ｐ明朝" panose="02020600040205080304" pitchFamily="18" charset="-128"/>
              </a:rPr>
              <a:t>.</a:t>
            </a:r>
          </a:p>
          <a:p>
            <a:pPr eaLnBrk="1" hangingPunct="1"/>
            <a:endParaRPr lang="en-US" altLang="ja-JP" sz="1200" dirty="0">
              <a:latin typeface="+mn-lt"/>
              <a:ea typeface="ＭＳ Ｐ明朝" panose="02020600040205080304" pitchFamily="18" charset="-128"/>
            </a:endParaRPr>
          </a:p>
          <a:p>
            <a:pPr eaLnBrk="1" hangingPunct="1"/>
            <a:r>
              <a:rPr lang="ja-JP" altLang="en-US" sz="1200" dirty="0"/>
              <a:t>　　　　　</a:t>
            </a:r>
            <a:r>
              <a:rPr lang="ja-JP" altLang="en-US" sz="1200" u="sng" dirty="0"/>
              <a:t>「不定詞の形容詞的用法」が表す意味の違い</a:t>
            </a:r>
            <a:endParaRPr lang="en-US" altLang="ja-JP" sz="1200" dirty="0"/>
          </a:p>
          <a:p>
            <a:pPr eaLnBrk="1" hangingPunct="1"/>
            <a:r>
              <a:rPr lang="en-US" altLang="ja-JP" sz="1200" dirty="0"/>
              <a:t>(3)  the longest book </a:t>
            </a:r>
            <a:r>
              <a:rPr lang="en-US" altLang="ja-JP" sz="1200" dirty="0">
                <a:solidFill>
                  <a:srgbClr val="FF00FF"/>
                </a:solidFill>
              </a:rPr>
              <a:t>to read </a:t>
            </a:r>
          </a:p>
          <a:p>
            <a:pPr eaLnBrk="1" hangingPunct="1"/>
            <a:r>
              <a:rPr lang="en-US" altLang="ja-JP" sz="1200" dirty="0"/>
              <a:t>(4)  the tallest person </a:t>
            </a:r>
            <a:r>
              <a:rPr lang="en-US" altLang="ja-JP" sz="1200" dirty="0">
                <a:solidFill>
                  <a:srgbClr val="FF00FF"/>
                </a:solidFill>
              </a:rPr>
              <a:t>to walk on the moon</a:t>
            </a:r>
          </a:p>
          <a:p>
            <a:pPr eaLnBrk="1" hangingPunct="1"/>
            <a:endParaRPr lang="en-US" altLang="ja-JP" sz="1200" dirty="0"/>
          </a:p>
          <a:p>
            <a:pPr eaLnBrk="1" hangingPunct="1"/>
            <a:r>
              <a:rPr lang="ja-JP" altLang="en-US" sz="1200" dirty="0"/>
              <a:t>　　　　　</a:t>
            </a:r>
            <a:r>
              <a:rPr lang="ja-JP" altLang="en-US" sz="1200" u="sng" dirty="0"/>
              <a:t>「不定詞の意味上の主語」になれるものとなれないもの</a:t>
            </a:r>
            <a:endParaRPr lang="en-US" altLang="ja-JP" sz="1200" u="sng" dirty="0"/>
          </a:p>
          <a:p>
            <a:pPr eaLnBrk="1" hangingPunct="1"/>
            <a:r>
              <a:rPr lang="en-US" altLang="ja-JP" sz="1200" dirty="0"/>
              <a:t>(5)  </a:t>
            </a:r>
            <a:r>
              <a:rPr lang="en-US" altLang="ja-JP" sz="1200" i="1" dirty="0">
                <a:solidFill>
                  <a:srgbClr val="FF00FF"/>
                </a:solidFill>
              </a:rPr>
              <a:t>John</a:t>
            </a:r>
            <a:r>
              <a:rPr lang="en-US" altLang="ja-JP" sz="1200" i="1" dirty="0"/>
              <a:t> is brave enough </a:t>
            </a:r>
            <a:r>
              <a:rPr lang="en-US" altLang="ja-JP" sz="1200" i="1" dirty="0">
                <a:solidFill>
                  <a:srgbClr val="FF00FF"/>
                </a:solidFill>
              </a:rPr>
              <a:t>to talk to Bill</a:t>
            </a:r>
            <a:r>
              <a:rPr lang="en-US" altLang="ja-JP" sz="1200" i="1" dirty="0"/>
              <a:t>.</a:t>
            </a:r>
            <a:r>
              <a:rPr lang="ja-JP" altLang="en-US" sz="1200" dirty="0"/>
              <a:t>　</a:t>
            </a:r>
            <a:endParaRPr lang="en-US" altLang="ja-JP" sz="1200" dirty="0"/>
          </a:p>
          <a:p>
            <a:pPr eaLnBrk="1" hangingPunct="1"/>
            <a:r>
              <a:rPr lang="en-US" altLang="ja-JP" sz="1200" dirty="0"/>
              <a:t>(6)  </a:t>
            </a:r>
            <a:r>
              <a:rPr lang="en-US" altLang="ja-JP" sz="1200" i="1" dirty="0">
                <a:solidFill>
                  <a:srgbClr val="FF00FF"/>
                </a:solidFill>
              </a:rPr>
              <a:t>John</a:t>
            </a:r>
            <a:r>
              <a:rPr lang="en-US" altLang="ja-JP" sz="1200" i="1" dirty="0"/>
              <a:t> is tough enough </a:t>
            </a:r>
            <a:r>
              <a:rPr lang="en-US" altLang="ja-JP" sz="1200" i="1" dirty="0">
                <a:solidFill>
                  <a:srgbClr val="FF00FF"/>
                </a:solidFill>
              </a:rPr>
              <a:t>to talk to Bill</a:t>
            </a:r>
            <a:r>
              <a:rPr lang="en-US" altLang="ja-JP" sz="1200" i="1" dirty="0"/>
              <a:t>.</a:t>
            </a:r>
            <a:endParaRPr lang="ja-JP" altLang="en-US" sz="1200" i="1" dirty="0"/>
          </a:p>
          <a:p>
            <a:pPr eaLnBrk="1" hangingPunct="1"/>
            <a:r>
              <a:rPr lang="en-US" altLang="ja-JP" sz="1200" dirty="0"/>
              <a:t>(7) </a:t>
            </a:r>
            <a:r>
              <a:rPr lang="en-US" altLang="ja-JP" sz="1200" i="1" dirty="0"/>
              <a:t>*</a:t>
            </a:r>
            <a:r>
              <a:rPr lang="en-US" altLang="ja-JP" sz="1200" i="1" dirty="0">
                <a:solidFill>
                  <a:srgbClr val="FF00FF"/>
                </a:solidFill>
              </a:rPr>
              <a:t>John</a:t>
            </a:r>
            <a:r>
              <a:rPr lang="en-US" altLang="ja-JP" sz="1200" i="1" dirty="0"/>
              <a:t> is tough </a:t>
            </a:r>
            <a:r>
              <a:rPr lang="en-US" altLang="ja-JP" sz="1200" i="1" dirty="0">
                <a:solidFill>
                  <a:srgbClr val="FF00FF"/>
                </a:solidFill>
              </a:rPr>
              <a:t>to talk to Bill</a:t>
            </a:r>
            <a:r>
              <a:rPr lang="en-US" altLang="ja-JP" sz="1200" i="1" dirty="0"/>
              <a:t>.</a:t>
            </a:r>
            <a:r>
              <a:rPr lang="ja-JP" altLang="en-US" sz="1200" dirty="0"/>
              <a:t>　</a:t>
            </a:r>
            <a:endParaRPr lang="en-US" altLang="ja-JP" sz="1200" dirty="0"/>
          </a:p>
          <a:p>
            <a:pPr eaLnBrk="1" hangingPunct="1"/>
            <a:r>
              <a:rPr lang="en-US" altLang="ja-JP" sz="1200" dirty="0"/>
              <a:t>(8)  </a:t>
            </a:r>
            <a:r>
              <a:rPr lang="en-US" altLang="ja-JP" sz="1200" i="1" dirty="0"/>
              <a:t>Bill is tough (for </a:t>
            </a:r>
            <a:r>
              <a:rPr lang="en-US" altLang="ja-JP" sz="1200" i="1" dirty="0">
                <a:solidFill>
                  <a:srgbClr val="FF00FF"/>
                </a:solidFill>
              </a:rPr>
              <a:t>John</a:t>
            </a:r>
            <a:r>
              <a:rPr lang="en-US" altLang="ja-JP" sz="1200" i="1" dirty="0"/>
              <a:t>) </a:t>
            </a:r>
            <a:r>
              <a:rPr lang="en-US" altLang="ja-JP" sz="1200" i="1" dirty="0">
                <a:solidFill>
                  <a:srgbClr val="FF00FF"/>
                </a:solidFill>
              </a:rPr>
              <a:t>to talk to</a:t>
            </a:r>
            <a:r>
              <a:rPr lang="en-US" altLang="ja-JP" sz="1200" i="1" dirty="0"/>
              <a:t>.</a:t>
            </a:r>
          </a:p>
        </p:txBody>
      </p:sp>
      <p:sp>
        <p:nvSpPr>
          <p:cNvPr id="2" name="正方形/長方形 1">
            <a:extLst>
              <a:ext uri="{FF2B5EF4-FFF2-40B4-BE49-F238E27FC236}">
                <a16:creationId xmlns:a16="http://schemas.microsoft.com/office/drawing/2014/main" id="{82A30811-D41A-32F8-7E0F-C3AB03022724}"/>
              </a:ext>
            </a:extLst>
          </p:cNvPr>
          <p:cNvSpPr/>
          <p:nvPr/>
        </p:nvSpPr>
        <p:spPr>
          <a:xfrm>
            <a:off x="250825" y="1700808"/>
            <a:ext cx="432743" cy="216024"/>
          </a:xfrm>
          <a:prstGeom prst="rect">
            <a:avLst/>
          </a:prstGeom>
          <a:solidFill>
            <a:srgbClr val="00FF00"/>
          </a:solidFill>
          <a:ln>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200" dirty="0">
                <a:ln w="3175">
                  <a:noFill/>
                </a:ln>
                <a:solidFill>
                  <a:schemeClr val="tx1"/>
                </a:solidFill>
              </a:rPr>
              <a:t>例①</a:t>
            </a:r>
          </a:p>
        </p:txBody>
      </p:sp>
      <p:sp>
        <p:nvSpPr>
          <p:cNvPr id="3" name="正方形/長方形 2">
            <a:extLst>
              <a:ext uri="{FF2B5EF4-FFF2-40B4-BE49-F238E27FC236}">
                <a16:creationId xmlns:a16="http://schemas.microsoft.com/office/drawing/2014/main" id="{A10985F9-5A21-7933-674F-FC5014021D8D}"/>
              </a:ext>
            </a:extLst>
          </p:cNvPr>
          <p:cNvSpPr/>
          <p:nvPr/>
        </p:nvSpPr>
        <p:spPr>
          <a:xfrm>
            <a:off x="208322" y="4263605"/>
            <a:ext cx="432744" cy="186531"/>
          </a:xfrm>
          <a:prstGeom prst="rect">
            <a:avLst/>
          </a:prstGeom>
          <a:solidFill>
            <a:srgbClr val="00FF00"/>
          </a:solidFill>
          <a:ln>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200" dirty="0">
                <a:ln w="6350">
                  <a:noFill/>
                </a:ln>
                <a:solidFill>
                  <a:schemeClr val="tx1"/>
                </a:solidFill>
              </a:rPr>
              <a:t>例②</a:t>
            </a:r>
          </a:p>
        </p:txBody>
      </p:sp>
      <p:sp>
        <p:nvSpPr>
          <p:cNvPr id="4" name="正方形/長方形 3">
            <a:extLst>
              <a:ext uri="{FF2B5EF4-FFF2-40B4-BE49-F238E27FC236}">
                <a16:creationId xmlns:a16="http://schemas.microsoft.com/office/drawing/2014/main" id="{DB86B2FA-0BD8-41E0-EF3E-448A82A30A1C}"/>
              </a:ext>
            </a:extLst>
          </p:cNvPr>
          <p:cNvSpPr/>
          <p:nvPr/>
        </p:nvSpPr>
        <p:spPr>
          <a:xfrm>
            <a:off x="208320" y="4983684"/>
            <a:ext cx="432743" cy="216024"/>
          </a:xfrm>
          <a:prstGeom prst="rect">
            <a:avLst/>
          </a:prstGeom>
          <a:solidFill>
            <a:srgbClr val="00FF00"/>
          </a:solidFill>
          <a:ln>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lIns="36000" rIns="72000" rtlCol="0" anchor="ctr"/>
          <a:lstStyle/>
          <a:p>
            <a:pPr algn="ctr"/>
            <a:r>
              <a:rPr kumimoji="1" lang="ja-JP" altLang="en-US" sz="1200" dirty="0">
                <a:solidFill>
                  <a:schemeClr val="tx1"/>
                </a:solidFill>
              </a:rPr>
              <a:t>例③</a:t>
            </a:r>
          </a:p>
        </p:txBody>
      </p:sp>
      <p:sp>
        <p:nvSpPr>
          <p:cNvPr id="5" name="正方形/長方形 4">
            <a:extLst>
              <a:ext uri="{FF2B5EF4-FFF2-40B4-BE49-F238E27FC236}">
                <a16:creationId xmlns:a16="http://schemas.microsoft.com/office/drawing/2014/main" id="{F3A53889-C4E3-8C77-75AD-E87729CA346D}"/>
              </a:ext>
            </a:extLst>
          </p:cNvPr>
          <p:cNvSpPr/>
          <p:nvPr/>
        </p:nvSpPr>
        <p:spPr>
          <a:xfrm>
            <a:off x="214904" y="5733256"/>
            <a:ext cx="432743" cy="216024"/>
          </a:xfrm>
          <a:prstGeom prst="rect">
            <a:avLst/>
          </a:prstGeom>
          <a:solidFill>
            <a:srgbClr val="00FF00"/>
          </a:solidFill>
          <a:ln>
            <a:solidFill>
              <a:srgbClr val="FF00FF"/>
            </a:solid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200" dirty="0">
                <a:solidFill>
                  <a:schemeClr val="tx1"/>
                </a:solidFill>
              </a:rPr>
              <a:t>例④</a:t>
            </a:r>
          </a:p>
        </p:txBody>
      </p:sp>
      <p:grpSp>
        <p:nvGrpSpPr>
          <p:cNvPr id="31" name="グループ化 30">
            <a:extLst>
              <a:ext uri="{FF2B5EF4-FFF2-40B4-BE49-F238E27FC236}">
                <a16:creationId xmlns:a16="http://schemas.microsoft.com/office/drawing/2014/main" id="{DFA7FA51-B548-59F3-CEC7-B2A5DC9D04F0}"/>
              </a:ext>
            </a:extLst>
          </p:cNvPr>
          <p:cNvGrpSpPr/>
          <p:nvPr/>
        </p:nvGrpSpPr>
        <p:grpSpPr>
          <a:xfrm>
            <a:off x="525978" y="2206198"/>
            <a:ext cx="2972621" cy="699986"/>
            <a:chOff x="521653" y="2276202"/>
            <a:chExt cx="2972621" cy="699986"/>
          </a:xfrm>
        </p:grpSpPr>
        <p:grpSp>
          <p:nvGrpSpPr>
            <p:cNvPr id="29" name="グループ化 28">
              <a:extLst>
                <a:ext uri="{FF2B5EF4-FFF2-40B4-BE49-F238E27FC236}">
                  <a16:creationId xmlns:a16="http://schemas.microsoft.com/office/drawing/2014/main" id="{A90CE31D-C48B-051B-0F41-EBDCDDC6D112}"/>
                </a:ext>
              </a:extLst>
            </p:cNvPr>
            <p:cNvGrpSpPr/>
            <p:nvPr/>
          </p:nvGrpSpPr>
          <p:grpSpPr>
            <a:xfrm>
              <a:off x="521653" y="2276202"/>
              <a:ext cx="1937060" cy="352532"/>
              <a:chOff x="521653" y="2276202"/>
              <a:chExt cx="1937060" cy="352532"/>
            </a:xfrm>
          </p:grpSpPr>
          <p:sp>
            <p:nvSpPr>
              <p:cNvPr id="10" name="正方形/長方形 9">
                <a:extLst>
                  <a:ext uri="{FF2B5EF4-FFF2-40B4-BE49-F238E27FC236}">
                    <a16:creationId xmlns:a16="http://schemas.microsoft.com/office/drawing/2014/main" id="{6017D1B1-92CC-E920-7062-3DA2DD5E2AF9}"/>
                  </a:ext>
                </a:extLst>
              </p:cNvPr>
              <p:cNvSpPr/>
              <p:nvPr/>
            </p:nvSpPr>
            <p:spPr>
              <a:xfrm>
                <a:off x="521653" y="2387856"/>
                <a:ext cx="251987" cy="144016"/>
              </a:xfrm>
              <a:prstGeom prst="rect">
                <a:avLst/>
              </a:prstGeom>
              <a:noFill/>
              <a:ln w="63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FF00FF"/>
                    </a:solidFill>
                    <a:ea typeface="ＭＳ Ｐ明朝" panose="02020600040205080304" pitchFamily="18" charset="-128"/>
                  </a:rPr>
                  <a:t>He</a:t>
                </a:r>
                <a:endParaRPr kumimoji="1" lang="ja-JP" altLang="en-US" sz="1050" dirty="0">
                  <a:solidFill>
                    <a:srgbClr val="FF00FF"/>
                  </a:solidFill>
                  <a:ea typeface="ＭＳ Ｐ明朝" panose="02020600040205080304" pitchFamily="18" charset="-128"/>
                </a:endParaRPr>
              </a:p>
            </p:txBody>
          </p:sp>
          <p:grpSp>
            <p:nvGrpSpPr>
              <p:cNvPr id="14" name="グループ化 13">
                <a:extLst>
                  <a:ext uri="{FF2B5EF4-FFF2-40B4-BE49-F238E27FC236}">
                    <a16:creationId xmlns:a16="http://schemas.microsoft.com/office/drawing/2014/main" id="{2174999B-AC3B-B44C-FB16-172D94217B2E}"/>
                  </a:ext>
                </a:extLst>
              </p:cNvPr>
              <p:cNvGrpSpPr/>
              <p:nvPr/>
            </p:nvGrpSpPr>
            <p:grpSpPr>
              <a:xfrm>
                <a:off x="683568" y="2276202"/>
                <a:ext cx="720080" cy="84345"/>
                <a:chOff x="683568" y="2276202"/>
                <a:chExt cx="720080" cy="144686"/>
              </a:xfrm>
            </p:grpSpPr>
            <p:cxnSp>
              <p:nvCxnSpPr>
                <p:cNvPr id="7" name="直線コネクタ 6">
                  <a:extLst>
                    <a:ext uri="{FF2B5EF4-FFF2-40B4-BE49-F238E27FC236}">
                      <a16:creationId xmlns:a16="http://schemas.microsoft.com/office/drawing/2014/main" id="{263D7873-557E-4071-3533-D67B4200AB73}"/>
                    </a:ext>
                  </a:extLst>
                </p:cNvPr>
                <p:cNvCxnSpPr>
                  <a:cxnSpLocks/>
                </p:cNvCxnSpPr>
                <p:nvPr/>
              </p:nvCxnSpPr>
              <p:spPr>
                <a:xfrm flipH="1">
                  <a:off x="683568" y="2276872"/>
                  <a:ext cx="288032" cy="144016"/>
                </a:xfrm>
                <a:prstGeom prst="line">
                  <a:avLst/>
                </a:prstGeom>
                <a:ln w="6350">
                  <a:solidFill>
                    <a:schemeClr val="accent2"/>
                  </a:solidFill>
                </a:ln>
              </p:spPr>
              <p:style>
                <a:lnRef idx="1">
                  <a:schemeClr val="accent6"/>
                </a:lnRef>
                <a:fillRef idx="0">
                  <a:schemeClr val="accent6"/>
                </a:fillRef>
                <a:effectRef idx="0">
                  <a:schemeClr val="accent6"/>
                </a:effectRef>
                <a:fontRef idx="minor">
                  <a:schemeClr val="tx1"/>
                </a:fontRef>
              </p:style>
            </p:cxnSp>
            <p:cxnSp>
              <p:nvCxnSpPr>
                <p:cNvPr id="12" name="直線コネクタ 11">
                  <a:extLst>
                    <a:ext uri="{FF2B5EF4-FFF2-40B4-BE49-F238E27FC236}">
                      <a16:creationId xmlns:a16="http://schemas.microsoft.com/office/drawing/2014/main" id="{82B8AA16-9383-A36F-E2A1-F3F328D8EF4A}"/>
                    </a:ext>
                  </a:extLst>
                </p:cNvPr>
                <p:cNvCxnSpPr>
                  <a:cxnSpLocks/>
                </p:cNvCxnSpPr>
                <p:nvPr/>
              </p:nvCxnSpPr>
              <p:spPr>
                <a:xfrm>
                  <a:off x="956639" y="2276202"/>
                  <a:ext cx="447009" cy="144686"/>
                </a:xfrm>
                <a:prstGeom prst="line">
                  <a:avLst/>
                </a:prstGeom>
                <a:ln w="6350">
                  <a:solidFill>
                    <a:schemeClr val="accent2"/>
                  </a:solidFill>
                </a:ln>
              </p:spPr>
              <p:style>
                <a:lnRef idx="1">
                  <a:schemeClr val="accent6"/>
                </a:lnRef>
                <a:fillRef idx="0">
                  <a:schemeClr val="accent6"/>
                </a:fillRef>
                <a:effectRef idx="0">
                  <a:schemeClr val="accent6"/>
                </a:effectRef>
                <a:fontRef idx="minor">
                  <a:schemeClr val="tx1"/>
                </a:fontRef>
              </p:style>
            </p:cxnSp>
          </p:grpSp>
          <p:sp>
            <p:nvSpPr>
              <p:cNvPr id="17" name="二等辺三角形 16">
                <a:extLst>
                  <a:ext uri="{FF2B5EF4-FFF2-40B4-BE49-F238E27FC236}">
                    <a16:creationId xmlns:a16="http://schemas.microsoft.com/office/drawing/2014/main" id="{340D12B9-B074-873B-C938-D4E87F504A79}"/>
                  </a:ext>
                </a:extLst>
              </p:cNvPr>
              <p:cNvSpPr/>
              <p:nvPr/>
            </p:nvSpPr>
            <p:spPr>
              <a:xfrm>
                <a:off x="1079572" y="2358553"/>
                <a:ext cx="1341942" cy="145550"/>
              </a:xfrm>
              <a:prstGeom prst="triangle">
                <a:avLst>
                  <a:gd name="adj" fmla="val 23216"/>
                </a:avLst>
              </a:prstGeom>
              <a:noFill/>
              <a:ln w="63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2B295785-4FCC-C69C-9A56-929CB9CE73FF}"/>
                  </a:ext>
                </a:extLst>
              </p:cNvPr>
              <p:cNvSpPr/>
              <p:nvPr/>
            </p:nvSpPr>
            <p:spPr>
              <a:xfrm>
                <a:off x="1084179" y="2504104"/>
                <a:ext cx="1374534" cy="12463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chemeClr val="accent2"/>
                    </a:solidFill>
                    <a:ea typeface="ＭＳ Ｐ明朝" panose="02020600040205080304" pitchFamily="18" charset="-128"/>
                  </a:rPr>
                  <a:t>ate </a:t>
                </a:r>
                <a:r>
                  <a:rPr lang="en-US" altLang="ja-JP" sz="1050" dirty="0">
                    <a:solidFill>
                      <a:schemeClr val="accent2"/>
                    </a:solidFill>
                    <a:ea typeface="ＭＳ Ｐ明朝" panose="02020600040205080304" pitchFamily="18" charset="-128"/>
                  </a:rPr>
                  <a:t>the hamburger  </a:t>
                </a:r>
                <a:r>
                  <a:rPr lang="en-US" altLang="ja-JP" sz="1050" dirty="0">
                    <a:solidFill>
                      <a:srgbClr val="C00000"/>
                    </a:solidFill>
                    <a:ea typeface="ＭＳ Ｐ明朝" panose="02020600040205080304" pitchFamily="18" charset="-128"/>
                  </a:rPr>
                  <a:t>when</a:t>
                </a:r>
                <a:endParaRPr kumimoji="1" lang="ja-JP" altLang="en-US" sz="1050" dirty="0">
                  <a:solidFill>
                    <a:srgbClr val="C00000"/>
                  </a:solidFill>
                  <a:ea typeface="ＭＳ Ｐ明朝" panose="02020600040205080304" pitchFamily="18" charset="-128"/>
                </a:endParaRPr>
              </a:p>
            </p:txBody>
          </p:sp>
        </p:grpSp>
        <p:grpSp>
          <p:nvGrpSpPr>
            <p:cNvPr id="30" name="グループ化 29">
              <a:extLst>
                <a:ext uri="{FF2B5EF4-FFF2-40B4-BE49-F238E27FC236}">
                  <a16:creationId xmlns:a16="http://schemas.microsoft.com/office/drawing/2014/main" id="{60D3B47F-AEEB-FCA6-C36A-AFD62E055DD7}"/>
                </a:ext>
              </a:extLst>
            </p:cNvPr>
            <p:cNvGrpSpPr/>
            <p:nvPr/>
          </p:nvGrpSpPr>
          <p:grpSpPr>
            <a:xfrm>
              <a:off x="1690188" y="2632657"/>
              <a:ext cx="1804086" cy="343531"/>
              <a:chOff x="1690188" y="2632657"/>
              <a:chExt cx="1804086" cy="343531"/>
            </a:xfrm>
          </p:grpSpPr>
          <p:sp>
            <p:nvSpPr>
              <p:cNvPr id="25" name="正方形/長方形 24">
                <a:extLst>
                  <a:ext uri="{FF2B5EF4-FFF2-40B4-BE49-F238E27FC236}">
                    <a16:creationId xmlns:a16="http://schemas.microsoft.com/office/drawing/2014/main" id="{EFC007C4-CCB9-0712-A1FC-4BFBDCBD23A6}"/>
                  </a:ext>
                </a:extLst>
              </p:cNvPr>
              <p:cNvSpPr/>
              <p:nvPr/>
            </p:nvSpPr>
            <p:spPr>
              <a:xfrm>
                <a:off x="1690188" y="2746720"/>
                <a:ext cx="449320" cy="144684"/>
              </a:xfrm>
              <a:prstGeom prst="rect">
                <a:avLst/>
              </a:prstGeom>
              <a:no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FF00FF"/>
                    </a:solidFill>
                    <a:ea typeface="ＭＳ Ｐ明朝" panose="02020600040205080304" pitchFamily="18" charset="-128"/>
                  </a:rPr>
                  <a:t>Smurf</a:t>
                </a:r>
                <a:endParaRPr kumimoji="1" lang="ja-JP" altLang="en-US" sz="1050" dirty="0">
                  <a:solidFill>
                    <a:srgbClr val="FF00FF"/>
                  </a:solidFill>
                  <a:ea typeface="ＭＳ Ｐ明朝" panose="02020600040205080304" pitchFamily="18" charset="-128"/>
                </a:endParaRPr>
              </a:p>
            </p:txBody>
          </p:sp>
          <p:grpSp>
            <p:nvGrpSpPr>
              <p:cNvPr id="28" name="グループ化 27">
                <a:extLst>
                  <a:ext uri="{FF2B5EF4-FFF2-40B4-BE49-F238E27FC236}">
                    <a16:creationId xmlns:a16="http://schemas.microsoft.com/office/drawing/2014/main" id="{5E98BF30-E56C-A96B-250D-FC7BF76BEBB5}"/>
                  </a:ext>
                </a:extLst>
              </p:cNvPr>
              <p:cNvGrpSpPr/>
              <p:nvPr/>
            </p:nvGrpSpPr>
            <p:grpSpPr>
              <a:xfrm>
                <a:off x="2006247" y="2632657"/>
                <a:ext cx="1415541" cy="223066"/>
                <a:chOff x="1891652" y="2642489"/>
                <a:chExt cx="1415541" cy="223066"/>
              </a:xfrm>
            </p:grpSpPr>
            <p:grpSp>
              <p:nvGrpSpPr>
                <p:cNvPr id="22" name="グループ化 21">
                  <a:extLst>
                    <a:ext uri="{FF2B5EF4-FFF2-40B4-BE49-F238E27FC236}">
                      <a16:creationId xmlns:a16="http://schemas.microsoft.com/office/drawing/2014/main" id="{4D37C082-5501-A5C0-2B03-864C4023EF99}"/>
                    </a:ext>
                  </a:extLst>
                </p:cNvPr>
                <p:cNvGrpSpPr/>
                <p:nvPr/>
              </p:nvGrpSpPr>
              <p:grpSpPr>
                <a:xfrm>
                  <a:off x="1891652" y="2642489"/>
                  <a:ext cx="721277" cy="84345"/>
                  <a:chOff x="660372" y="2254079"/>
                  <a:chExt cx="721277" cy="144686"/>
                </a:xfrm>
              </p:grpSpPr>
              <p:cxnSp>
                <p:nvCxnSpPr>
                  <p:cNvPr id="23" name="直線コネクタ 22">
                    <a:extLst>
                      <a:ext uri="{FF2B5EF4-FFF2-40B4-BE49-F238E27FC236}">
                        <a16:creationId xmlns:a16="http://schemas.microsoft.com/office/drawing/2014/main" id="{4844400F-2EF8-3459-4AF0-09D356AB9A8F}"/>
                      </a:ext>
                    </a:extLst>
                  </p:cNvPr>
                  <p:cNvCxnSpPr>
                    <a:cxnSpLocks/>
                  </p:cNvCxnSpPr>
                  <p:nvPr/>
                </p:nvCxnSpPr>
                <p:spPr>
                  <a:xfrm flipH="1">
                    <a:off x="660372" y="2254415"/>
                    <a:ext cx="288032" cy="144015"/>
                  </a:xfrm>
                  <a:prstGeom prst="line">
                    <a:avLst/>
                  </a:prstGeom>
                  <a:ln w="63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24" name="直線コネクタ 23">
                    <a:extLst>
                      <a:ext uri="{FF2B5EF4-FFF2-40B4-BE49-F238E27FC236}">
                        <a16:creationId xmlns:a16="http://schemas.microsoft.com/office/drawing/2014/main" id="{1E58DB34-4BF9-A724-3171-2C25791B89D1}"/>
                      </a:ext>
                    </a:extLst>
                  </p:cNvPr>
                  <p:cNvCxnSpPr>
                    <a:cxnSpLocks/>
                  </p:cNvCxnSpPr>
                  <p:nvPr/>
                </p:nvCxnSpPr>
                <p:spPr>
                  <a:xfrm>
                    <a:off x="934640" y="2254079"/>
                    <a:ext cx="447009" cy="144686"/>
                  </a:xfrm>
                  <a:prstGeom prst="line">
                    <a:avLst/>
                  </a:prstGeom>
                  <a:ln w="6350">
                    <a:solidFill>
                      <a:srgbClr val="C00000"/>
                    </a:solidFill>
                  </a:ln>
                </p:spPr>
                <p:style>
                  <a:lnRef idx="1">
                    <a:schemeClr val="accent6"/>
                  </a:lnRef>
                  <a:fillRef idx="0">
                    <a:schemeClr val="accent6"/>
                  </a:fillRef>
                  <a:effectRef idx="0">
                    <a:schemeClr val="accent6"/>
                  </a:effectRef>
                  <a:fontRef idx="minor">
                    <a:schemeClr val="tx1"/>
                  </a:fontRef>
                </p:style>
              </p:cxnSp>
            </p:grpSp>
            <p:sp>
              <p:nvSpPr>
                <p:cNvPr id="26" name="二等辺三角形 25">
                  <a:extLst>
                    <a:ext uri="{FF2B5EF4-FFF2-40B4-BE49-F238E27FC236}">
                      <a16:creationId xmlns:a16="http://schemas.microsoft.com/office/drawing/2014/main" id="{8415A49C-5744-DD07-1C24-B7146683ED0D}"/>
                    </a:ext>
                  </a:extLst>
                </p:cNvPr>
                <p:cNvSpPr/>
                <p:nvPr/>
              </p:nvSpPr>
              <p:spPr>
                <a:xfrm>
                  <a:off x="2407953" y="2737977"/>
                  <a:ext cx="899240" cy="127578"/>
                </a:xfrm>
                <a:prstGeom prst="triangle">
                  <a:avLst>
                    <a:gd name="adj" fmla="val 23216"/>
                  </a:avLst>
                </a:prstGeom>
                <a:no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正方形/長方形 26">
                <a:extLst>
                  <a:ext uri="{FF2B5EF4-FFF2-40B4-BE49-F238E27FC236}">
                    <a16:creationId xmlns:a16="http://schemas.microsoft.com/office/drawing/2014/main" id="{C7C66094-3382-DDB6-956F-C3A0F5603867}"/>
                  </a:ext>
                </a:extLst>
              </p:cNvPr>
              <p:cNvSpPr/>
              <p:nvPr/>
            </p:nvSpPr>
            <p:spPr>
              <a:xfrm>
                <a:off x="2458713" y="2866866"/>
                <a:ext cx="1035561" cy="10932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C00000"/>
                    </a:solidFill>
                    <a:ea typeface="ＭＳ Ｐ明朝" panose="02020600040205080304" pitchFamily="18" charset="-128"/>
                  </a:rPr>
                  <a:t>was in the fence</a:t>
                </a:r>
                <a:endParaRPr kumimoji="1" lang="ja-JP" altLang="en-US" sz="1050" dirty="0">
                  <a:solidFill>
                    <a:srgbClr val="C00000"/>
                  </a:solidFill>
                  <a:ea typeface="ＭＳ Ｐ明朝" panose="02020600040205080304" pitchFamily="18" charset="-128"/>
                </a:endParaRPr>
              </a:p>
            </p:txBody>
          </p:sp>
        </p:grpSp>
      </p:grpSp>
      <p:grpSp>
        <p:nvGrpSpPr>
          <p:cNvPr id="54" name="グループ化 53">
            <a:extLst>
              <a:ext uri="{FF2B5EF4-FFF2-40B4-BE49-F238E27FC236}">
                <a16:creationId xmlns:a16="http://schemas.microsoft.com/office/drawing/2014/main" id="{3922C051-6AE1-4748-C361-400CE44F5F61}"/>
              </a:ext>
            </a:extLst>
          </p:cNvPr>
          <p:cNvGrpSpPr/>
          <p:nvPr/>
        </p:nvGrpSpPr>
        <p:grpSpPr>
          <a:xfrm>
            <a:off x="462660" y="3478850"/>
            <a:ext cx="3121971" cy="642150"/>
            <a:chOff x="462660" y="3478850"/>
            <a:chExt cx="3121971" cy="642150"/>
          </a:xfrm>
        </p:grpSpPr>
        <p:grpSp>
          <p:nvGrpSpPr>
            <p:cNvPr id="52" name="グループ化 51">
              <a:extLst>
                <a:ext uri="{FF2B5EF4-FFF2-40B4-BE49-F238E27FC236}">
                  <a16:creationId xmlns:a16="http://schemas.microsoft.com/office/drawing/2014/main" id="{7B70ED4B-394A-3AF7-247B-39A86B760D46}"/>
                </a:ext>
              </a:extLst>
            </p:cNvPr>
            <p:cNvGrpSpPr/>
            <p:nvPr/>
          </p:nvGrpSpPr>
          <p:grpSpPr>
            <a:xfrm>
              <a:off x="462660" y="3622984"/>
              <a:ext cx="1507645" cy="498016"/>
              <a:chOff x="462660" y="3622984"/>
              <a:chExt cx="1507645" cy="498016"/>
            </a:xfrm>
          </p:grpSpPr>
          <p:sp>
            <p:nvSpPr>
              <p:cNvPr id="35" name="正方形/長方形 34">
                <a:extLst>
                  <a:ext uri="{FF2B5EF4-FFF2-40B4-BE49-F238E27FC236}">
                    <a16:creationId xmlns:a16="http://schemas.microsoft.com/office/drawing/2014/main" id="{1382BC1B-0AF3-7893-CB90-8D76A1DE9783}"/>
                  </a:ext>
                </a:extLst>
              </p:cNvPr>
              <p:cNvSpPr/>
              <p:nvPr/>
            </p:nvSpPr>
            <p:spPr>
              <a:xfrm>
                <a:off x="773640" y="3622984"/>
                <a:ext cx="323953" cy="144016"/>
              </a:xfrm>
              <a:prstGeom prst="rect">
                <a:avLst/>
              </a:prstGeom>
              <a:noFill/>
              <a:ln w="6350">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C00000"/>
                    </a:solidFill>
                    <a:ea typeface="ＭＳ Ｐ明朝" panose="02020600040205080304" pitchFamily="18" charset="-128"/>
                  </a:rPr>
                  <a:t>When</a:t>
                </a:r>
                <a:endParaRPr kumimoji="1" lang="ja-JP" altLang="en-US" sz="1050" dirty="0">
                  <a:solidFill>
                    <a:srgbClr val="C00000"/>
                  </a:solidFill>
                  <a:ea typeface="ＭＳ Ｐ明朝" panose="02020600040205080304" pitchFamily="18" charset="-128"/>
                </a:endParaRPr>
              </a:p>
            </p:txBody>
          </p:sp>
          <p:grpSp>
            <p:nvGrpSpPr>
              <p:cNvPr id="39" name="グループ化 38">
                <a:extLst>
                  <a:ext uri="{FF2B5EF4-FFF2-40B4-BE49-F238E27FC236}">
                    <a16:creationId xmlns:a16="http://schemas.microsoft.com/office/drawing/2014/main" id="{8162FBD1-9D29-DFE5-BD5C-E1CB5AD140ED}"/>
                  </a:ext>
                </a:extLst>
              </p:cNvPr>
              <p:cNvGrpSpPr/>
              <p:nvPr/>
            </p:nvGrpSpPr>
            <p:grpSpPr>
              <a:xfrm>
                <a:off x="617503" y="3766540"/>
                <a:ext cx="508540" cy="84345"/>
                <a:chOff x="617503" y="3766540"/>
                <a:chExt cx="508540" cy="84345"/>
              </a:xfrm>
            </p:grpSpPr>
            <p:cxnSp>
              <p:nvCxnSpPr>
                <p:cNvPr id="37" name="直線コネクタ 36">
                  <a:extLst>
                    <a:ext uri="{FF2B5EF4-FFF2-40B4-BE49-F238E27FC236}">
                      <a16:creationId xmlns:a16="http://schemas.microsoft.com/office/drawing/2014/main" id="{247514F8-308C-E757-736F-203DD918A482}"/>
                    </a:ext>
                  </a:extLst>
                </p:cNvPr>
                <p:cNvCxnSpPr>
                  <a:cxnSpLocks/>
                </p:cNvCxnSpPr>
                <p:nvPr/>
              </p:nvCxnSpPr>
              <p:spPr>
                <a:xfrm flipH="1">
                  <a:off x="617503" y="3766931"/>
                  <a:ext cx="288032" cy="83954"/>
                </a:xfrm>
                <a:prstGeom prst="line">
                  <a:avLst/>
                </a:prstGeom>
                <a:ln w="63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38" name="直線コネクタ 37">
                  <a:extLst>
                    <a:ext uri="{FF2B5EF4-FFF2-40B4-BE49-F238E27FC236}">
                      <a16:creationId xmlns:a16="http://schemas.microsoft.com/office/drawing/2014/main" id="{35C7890B-E76F-F161-BF45-B8D496BD1BE7}"/>
                    </a:ext>
                  </a:extLst>
                </p:cNvPr>
                <p:cNvCxnSpPr>
                  <a:cxnSpLocks/>
                </p:cNvCxnSpPr>
                <p:nvPr/>
              </p:nvCxnSpPr>
              <p:spPr>
                <a:xfrm>
                  <a:off x="905535" y="3766540"/>
                  <a:ext cx="220508" cy="72619"/>
                </a:xfrm>
                <a:prstGeom prst="line">
                  <a:avLst/>
                </a:prstGeom>
                <a:ln w="6350">
                  <a:solidFill>
                    <a:srgbClr val="C00000"/>
                  </a:solidFill>
                </a:ln>
              </p:spPr>
              <p:style>
                <a:lnRef idx="1">
                  <a:schemeClr val="accent6"/>
                </a:lnRef>
                <a:fillRef idx="0">
                  <a:schemeClr val="accent6"/>
                </a:fillRef>
                <a:effectRef idx="0">
                  <a:schemeClr val="accent6"/>
                </a:effectRef>
                <a:fontRef idx="minor">
                  <a:schemeClr val="tx1"/>
                </a:fontRef>
              </p:style>
            </p:cxnSp>
          </p:grpSp>
          <p:sp>
            <p:nvSpPr>
              <p:cNvPr id="40" name="正方形/長方形 39">
                <a:extLst>
                  <a:ext uri="{FF2B5EF4-FFF2-40B4-BE49-F238E27FC236}">
                    <a16:creationId xmlns:a16="http://schemas.microsoft.com/office/drawing/2014/main" id="{70168F6E-95CD-BA61-8DBE-B42F5B74C1AA}"/>
                  </a:ext>
                </a:extLst>
              </p:cNvPr>
              <p:cNvSpPr/>
              <p:nvPr/>
            </p:nvSpPr>
            <p:spPr>
              <a:xfrm>
                <a:off x="462660" y="3846480"/>
                <a:ext cx="251987" cy="144016"/>
              </a:xfrm>
              <a:prstGeom prst="rect">
                <a:avLst/>
              </a:prstGeom>
              <a:no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FF00FF"/>
                    </a:solidFill>
                    <a:ea typeface="ＭＳ Ｐ明朝" panose="02020600040205080304" pitchFamily="18" charset="-128"/>
                  </a:rPr>
                  <a:t>she</a:t>
                </a:r>
                <a:endParaRPr kumimoji="1" lang="ja-JP" altLang="en-US" sz="1050" dirty="0">
                  <a:solidFill>
                    <a:srgbClr val="FF00FF"/>
                  </a:solidFill>
                  <a:ea typeface="ＭＳ Ｐ明朝" panose="02020600040205080304" pitchFamily="18" charset="-128"/>
                </a:endParaRPr>
              </a:p>
            </p:txBody>
          </p:sp>
          <p:sp>
            <p:nvSpPr>
              <p:cNvPr id="41" name="二等辺三角形 40">
                <a:extLst>
                  <a:ext uri="{FF2B5EF4-FFF2-40B4-BE49-F238E27FC236}">
                    <a16:creationId xmlns:a16="http://schemas.microsoft.com/office/drawing/2014/main" id="{B421ED50-F599-2FB7-CB6D-5591122F90C9}"/>
                  </a:ext>
                </a:extLst>
              </p:cNvPr>
              <p:cNvSpPr/>
              <p:nvPr/>
            </p:nvSpPr>
            <p:spPr>
              <a:xfrm>
                <a:off x="896899" y="3846480"/>
                <a:ext cx="1010226" cy="124052"/>
              </a:xfrm>
              <a:prstGeom prst="triangle">
                <a:avLst>
                  <a:gd name="adj" fmla="val 23216"/>
                </a:avLst>
              </a:prstGeom>
              <a:noFill/>
              <a:ln w="63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B981838B-90BD-6E7C-988F-62F3B340A65C}"/>
                  </a:ext>
                </a:extLst>
              </p:cNvPr>
              <p:cNvSpPr/>
              <p:nvPr/>
            </p:nvSpPr>
            <p:spPr>
              <a:xfrm>
                <a:off x="833718" y="3975451"/>
                <a:ext cx="1136587" cy="14554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C00000"/>
                    </a:solidFill>
                    <a:ea typeface="ＭＳ Ｐ明朝" panose="02020600040205080304" pitchFamily="18" charset="-128"/>
                  </a:rPr>
                  <a:t>was outside playing</a:t>
                </a:r>
                <a:endParaRPr kumimoji="1" lang="ja-JP" altLang="en-US" sz="1050" dirty="0">
                  <a:solidFill>
                    <a:srgbClr val="C00000"/>
                  </a:solidFill>
                  <a:ea typeface="ＭＳ Ｐ明朝" panose="02020600040205080304" pitchFamily="18" charset="-128"/>
                </a:endParaRPr>
              </a:p>
            </p:txBody>
          </p:sp>
        </p:grpSp>
        <p:grpSp>
          <p:nvGrpSpPr>
            <p:cNvPr id="53" name="グループ化 52">
              <a:extLst>
                <a:ext uri="{FF2B5EF4-FFF2-40B4-BE49-F238E27FC236}">
                  <a16:creationId xmlns:a16="http://schemas.microsoft.com/office/drawing/2014/main" id="{22D656D4-F801-ED3B-AD22-CDA327FE5236}"/>
                </a:ext>
              </a:extLst>
            </p:cNvPr>
            <p:cNvGrpSpPr/>
            <p:nvPr/>
          </p:nvGrpSpPr>
          <p:grpSpPr>
            <a:xfrm>
              <a:off x="990481" y="3478850"/>
              <a:ext cx="2594150" cy="529134"/>
              <a:chOff x="990481" y="3478850"/>
              <a:chExt cx="2594150" cy="529134"/>
            </a:xfrm>
          </p:grpSpPr>
          <p:grpSp>
            <p:nvGrpSpPr>
              <p:cNvPr id="34" name="グループ化 33">
                <a:extLst>
                  <a:ext uri="{FF2B5EF4-FFF2-40B4-BE49-F238E27FC236}">
                    <a16:creationId xmlns:a16="http://schemas.microsoft.com/office/drawing/2014/main" id="{41587848-705D-95BA-7F2B-17230E24BCAE}"/>
                  </a:ext>
                </a:extLst>
              </p:cNvPr>
              <p:cNvGrpSpPr/>
              <p:nvPr/>
            </p:nvGrpSpPr>
            <p:grpSpPr>
              <a:xfrm>
                <a:off x="990481" y="3478850"/>
                <a:ext cx="1303798" cy="124630"/>
                <a:chOff x="990483" y="3478850"/>
                <a:chExt cx="735041" cy="84345"/>
              </a:xfrm>
            </p:grpSpPr>
            <p:cxnSp>
              <p:nvCxnSpPr>
                <p:cNvPr id="32" name="直線コネクタ 31">
                  <a:extLst>
                    <a:ext uri="{FF2B5EF4-FFF2-40B4-BE49-F238E27FC236}">
                      <a16:creationId xmlns:a16="http://schemas.microsoft.com/office/drawing/2014/main" id="{7F045CEB-4701-537E-47B0-3551F8D30C2B}"/>
                    </a:ext>
                  </a:extLst>
                </p:cNvPr>
                <p:cNvCxnSpPr>
                  <a:cxnSpLocks/>
                </p:cNvCxnSpPr>
                <p:nvPr/>
              </p:nvCxnSpPr>
              <p:spPr>
                <a:xfrm flipH="1">
                  <a:off x="990483" y="3479241"/>
                  <a:ext cx="288032" cy="83954"/>
                </a:xfrm>
                <a:prstGeom prst="line">
                  <a:avLst/>
                </a:prstGeom>
                <a:ln w="6350">
                  <a:solidFill>
                    <a:schemeClr val="accent2"/>
                  </a:solidFill>
                </a:ln>
              </p:spPr>
              <p:style>
                <a:lnRef idx="1">
                  <a:schemeClr val="accent6"/>
                </a:lnRef>
                <a:fillRef idx="0">
                  <a:schemeClr val="accent6"/>
                </a:fillRef>
                <a:effectRef idx="0">
                  <a:schemeClr val="accent6"/>
                </a:effectRef>
                <a:fontRef idx="minor">
                  <a:schemeClr val="tx1"/>
                </a:fontRef>
              </p:style>
            </p:cxnSp>
            <p:cxnSp>
              <p:nvCxnSpPr>
                <p:cNvPr id="33" name="直線コネクタ 32">
                  <a:extLst>
                    <a:ext uri="{FF2B5EF4-FFF2-40B4-BE49-F238E27FC236}">
                      <a16:creationId xmlns:a16="http://schemas.microsoft.com/office/drawing/2014/main" id="{D38BF4B6-E8A0-9EE0-BF9A-33CAB3973100}"/>
                    </a:ext>
                  </a:extLst>
                </p:cNvPr>
                <p:cNvCxnSpPr>
                  <a:cxnSpLocks/>
                </p:cNvCxnSpPr>
                <p:nvPr/>
              </p:nvCxnSpPr>
              <p:spPr>
                <a:xfrm>
                  <a:off x="1278515" y="3478850"/>
                  <a:ext cx="447009" cy="84345"/>
                </a:xfrm>
                <a:prstGeom prst="line">
                  <a:avLst/>
                </a:prstGeom>
                <a:ln w="6350">
                  <a:solidFill>
                    <a:schemeClr val="accent2"/>
                  </a:solidFill>
                </a:ln>
              </p:spPr>
              <p:style>
                <a:lnRef idx="1">
                  <a:schemeClr val="accent6"/>
                </a:lnRef>
                <a:fillRef idx="0">
                  <a:schemeClr val="accent6"/>
                </a:fillRef>
                <a:effectRef idx="0">
                  <a:schemeClr val="accent6"/>
                </a:effectRef>
                <a:fontRef idx="minor">
                  <a:schemeClr val="tx1"/>
                </a:fontRef>
              </p:style>
            </p:cxnSp>
          </p:grpSp>
          <p:grpSp>
            <p:nvGrpSpPr>
              <p:cNvPr id="45" name="グループ化 44">
                <a:extLst>
                  <a:ext uri="{FF2B5EF4-FFF2-40B4-BE49-F238E27FC236}">
                    <a16:creationId xmlns:a16="http://schemas.microsoft.com/office/drawing/2014/main" id="{CBF1C501-C01E-4236-FFBE-78909679E857}"/>
                  </a:ext>
                </a:extLst>
              </p:cNvPr>
              <p:cNvGrpSpPr/>
              <p:nvPr/>
            </p:nvGrpSpPr>
            <p:grpSpPr>
              <a:xfrm>
                <a:off x="2012289" y="3603480"/>
                <a:ext cx="667668" cy="84345"/>
                <a:chOff x="617503" y="3766540"/>
                <a:chExt cx="667668" cy="84345"/>
              </a:xfrm>
            </p:grpSpPr>
            <p:cxnSp>
              <p:nvCxnSpPr>
                <p:cNvPr id="46" name="直線コネクタ 45">
                  <a:extLst>
                    <a:ext uri="{FF2B5EF4-FFF2-40B4-BE49-F238E27FC236}">
                      <a16:creationId xmlns:a16="http://schemas.microsoft.com/office/drawing/2014/main" id="{D4A484F6-7498-8109-11E2-1D28C5BDC0AA}"/>
                    </a:ext>
                  </a:extLst>
                </p:cNvPr>
                <p:cNvCxnSpPr>
                  <a:cxnSpLocks/>
                </p:cNvCxnSpPr>
                <p:nvPr/>
              </p:nvCxnSpPr>
              <p:spPr>
                <a:xfrm flipH="1">
                  <a:off x="617503" y="3766931"/>
                  <a:ext cx="288032" cy="83954"/>
                </a:xfrm>
                <a:prstGeom prst="line">
                  <a:avLst/>
                </a:prstGeom>
                <a:ln w="6350">
                  <a:solidFill>
                    <a:schemeClr val="accent2"/>
                  </a:solidFill>
                </a:ln>
              </p:spPr>
              <p:style>
                <a:lnRef idx="1">
                  <a:schemeClr val="accent6"/>
                </a:lnRef>
                <a:fillRef idx="0">
                  <a:schemeClr val="accent6"/>
                </a:fillRef>
                <a:effectRef idx="0">
                  <a:schemeClr val="accent6"/>
                </a:effectRef>
                <a:fontRef idx="minor">
                  <a:schemeClr val="tx1"/>
                </a:fontRef>
              </p:style>
            </p:cxnSp>
            <p:cxnSp>
              <p:nvCxnSpPr>
                <p:cNvPr id="47" name="直線コネクタ 46">
                  <a:extLst>
                    <a:ext uri="{FF2B5EF4-FFF2-40B4-BE49-F238E27FC236}">
                      <a16:creationId xmlns:a16="http://schemas.microsoft.com/office/drawing/2014/main" id="{786D234C-F299-BD52-F151-DF2CCC568933}"/>
                    </a:ext>
                  </a:extLst>
                </p:cNvPr>
                <p:cNvCxnSpPr>
                  <a:cxnSpLocks/>
                </p:cNvCxnSpPr>
                <p:nvPr/>
              </p:nvCxnSpPr>
              <p:spPr>
                <a:xfrm>
                  <a:off x="905535" y="3766540"/>
                  <a:ext cx="379636" cy="72619"/>
                </a:xfrm>
                <a:prstGeom prst="line">
                  <a:avLst/>
                </a:prstGeom>
                <a:ln w="6350">
                  <a:solidFill>
                    <a:schemeClr val="accent2"/>
                  </a:solidFill>
                </a:ln>
              </p:spPr>
              <p:style>
                <a:lnRef idx="1">
                  <a:schemeClr val="accent6"/>
                </a:lnRef>
                <a:fillRef idx="0">
                  <a:schemeClr val="accent6"/>
                </a:fillRef>
                <a:effectRef idx="0">
                  <a:schemeClr val="accent6"/>
                </a:effectRef>
                <a:fontRef idx="minor">
                  <a:schemeClr val="tx1"/>
                </a:fontRef>
              </p:style>
            </p:cxnSp>
          </p:grpSp>
          <p:sp>
            <p:nvSpPr>
              <p:cNvPr id="48" name="正方形/長方形 47">
                <a:extLst>
                  <a:ext uri="{FF2B5EF4-FFF2-40B4-BE49-F238E27FC236}">
                    <a16:creationId xmlns:a16="http://schemas.microsoft.com/office/drawing/2014/main" id="{45B82133-5204-2188-9A9E-BC67BE1F9A93}"/>
                  </a:ext>
                </a:extLst>
              </p:cNvPr>
              <p:cNvSpPr/>
              <p:nvPr/>
            </p:nvSpPr>
            <p:spPr>
              <a:xfrm>
                <a:off x="1661470" y="3691553"/>
                <a:ext cx="612396" cy="161504"/>
              </a:xfrm>
              <a:prstGeom prst="rect">
                <a:avLst/>
              </a:prstGeom>
              <a:noFill/>
              <a:ln w="63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rgbClr val="FF00FF"/>
                    </a:solidFill>
                    <a:ea typeface="ＭＳ Ｐ明朝" panose="02020600040205080304" pitchFamily="18" charset="-128"/>
                  </a:rPr>
                  <a:t>Strawberry</a:t>
                </a:r>
                <a:endParaRPr kumimoji="1" lang="ja-JP" altLang="en-US" sz="1050" dirty="0">
                  <a:solidFill>
                    <a:srgbClr val="FF00FF"/>
                  </a:solidFill>
                  <a:ea typeface="ＭＳ Ｐ明朝" panose="02020600040205080304" pitchFamily="18" charset="-128"/>
                </a:endParaRPr>
              </a:p>
            </p:txBody>
          </p:sp>
          <p:sp>
            <p:nvSpPr>
              <p:cNvPr id="49" name="二等辺三角形 48">
                <a:extLst>
                  <a:ext uri="{FF2B5EF4-FFF2-40B4-BE49-F238E27FC236}">
                    <a16:creationId xmlns:a16="http://schemas.microsoft.com/office/drawing/2014/main" id="{6F259390-ABCC-8A5F-8AD7-4382BC914D2A}"/>
                  </a:ext>
                </a:extLst>
              </p:cNvPr>
              <p:cNvSpPr/>
              <p:nvPr/>
            </p:nvSpPr>
            <p:spPr>
              <a:xfrm>
                <a:off x="2431598" y="3680633"/>
                <a:ext cx="1128222" cy="144015"/>
              </a:xfrm>
              <a:prstGeom prst="triangle">
                <a:avLst>
                  <a:gd name="adj" fmla="val 23216"/>
                </a:avLst>
              </a:prstGeom>
              <a:noFill/>
              <a:ln w="63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076B66C2-EFDB-751D-70ED-3F125114126C}"/>
                  </a:ext>
                </a:extLst>
              </p:cNvPr>
              <p:cNvSpPr/>
              <p:nvPr/>
            </p:nvSpPr>
            <p:spPr>
              <a:xfrm>
                <a:off x="2368355" y="3856344"/>
                <a:ext cx="1216276" cy="1516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050" dirty="0">
                    <a:solidFill>
                      <a:schemeClr val="accent2"/>
                    </a:solidFill>
                    <a:ea typeface="ＭＳ Ｐ明朝" panose="02020600040205080304" pitchFamily="18" charset="-128"/>
                  </a:rPr>
                  <a:t>ate </a:t>
                </a:r>
                <a:r>
                  <a:rPr lang="en-US" altLang="ja-JP" sz="1050" dirty="0">
                    <a:solidFill>
                      <a:schemeClr val="accent2"/>
                    </a:solidFill>
                    <a:ea typeface="ＭＳ Ｐ明朝" panose="02020600040205080304" pitchFamily="18" charset="-128"/>
                  </a:rPr>
                  <a:t>an ice cream cone</a:t>
                </a:r>
                <a:endParaRPr kumimoji="1" lang="ja-JP" altLang="en-US" sz="1050" dirty="0">
                  <a:solidFill>
                    <a:srgbClr val="C00000"/>
                  </a:solidFill>
                  <a:ea typeface="ＭＳ Ｐ明朝" panose="02020600040205080304" pitchFamily="18" charset="-128"/>
                </a:endParaRPr>
              </a:p>
            </p:txBody>
          </p:sp>
        </p:grpSp>
      </p:grpSp>
      <p:sp>
        <p:nvSpPr>
          <p:cNvPr id="55" name="正方形/長方形 54">
            <a:extLst>
              <a:ext uri="{FF2B5EF4-FFF2-40B4-BE49-F238E27FC236}">
                <a16:creationId xmlns:a16="http://schemas.microsoft.com/office/drawing/2014/main" id="{4A57B1AA-2F58-1335-7CB6-643D5D23DDDD}"/>
              </a:ext>
            </a:extLst>
          </p:cNvPr>
          <p:cNvSpPr/>
          <p:nvPr/>
        </p:nvSpPr>
        <p:spPr>
          <a:xfrm>
            <a:off x="2779617" y="2155379"/>
            <a:ext cx="1490829" cy="364633"/>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n-ea"/>
              </a:rPr>
              <a:t>「</a:t>
            </a:r>
            <a:r>
              <a:rPr kumimoji="1" lang="en-US" altLang="ja-JP" sz="1100" dirty="0">
                <a:solidFill>
                  <a:schemeClr val="tx1"/>
                </a:solidFill>
                <a:latin typeface="+mn-ea"/>
              </a:rPr>
              <a:t>He = Smurf</a:t>
            </a:r>
            <a:r>
              <a:rPr kumimoji="1" lang="ja-JP" altLang="en-US" sz="1100" dirty="0">
                <a:solidFill>
                  <a:schemeClr val="tx1"/>
                </a:solidFill>
                <a:latin typeface="+mn-ea"/>
              </a:rPr>
              <a:t>」の解釈は不可能。</a:t>
            </a:r>
          </a:p>
        </p:txBody>
      </p:sp>
      <p:sp>
        <p:nvSpPr>
          <p:cNvPr id="56" name="正方形/長方形 55">
            <a:extLst>
              <a:ext uri="{FF2B5EF4-FFF2-40B4-BE49-F238E27FC236}">
                <a16:creationId xmlns:a16="http://schemas.microsoft.com/office/drawing/2014/main" id="{719D9FEE-D79A-89D9-A990-CBCF344EA78B}"/>
              </a:ext>
            </a:extLst>
          </p:cNvPr>
          <p:cNvSpPr/>
          <p:nvPr/>
        </p:nvSpPr>
        <p:spPr>
          <a:xfrm>
            <a:off x="2779617" y="3251939"/>
            <a:ext cx="1490828" cy="364633"/>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n-ea"/>
              </a:rPr>
              <a:t>「</a:t>
            </a:r>
            <a:r>
              <a:rPr kumimoji="1" lang="en-US" altLang="ja-JP" sz="1100" dirty="0">
                <a:solidFill>
                  <a:schemeClr val="tx1"/>
                </a:solidFill>
                <a:latin typeface="+mn-ea"/>
              </a:rPr>
              <a:t>she = Strawberry</a:t>
            </a:r>
            <a:r>
              <a:rPr kumimoji="1" lang="ja-JP" altLang="en-US" sz="1100" dirty="0">
                <a:solidFill>
                  <a:schemeClr val="tx1"/>
                </a:solidFill>
                <a:latin typeface="+mn-ea"/>
              </a:rPr>
              <a:t>」の解釈ができる。</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764</Words>
  <Application>Microsoft Office PowerPoint</Application>
  <PresentationFormat>画面に合わせる (4:3)</PresentationFormat>
  <Paragraphs>57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Calibri</vt:lpstr>
      <vt:lpstr>Times New Roman</vt:lpstr>
      <vt:lpstr>標準デザイン</vt:lpstr>
      <vt:lpstr>PowerPoint プレゼンテーション</vt:lpstr>
    </vt:vector>
  </TitlesOfParts>
  <Company>Yamagata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 research</dc:creator>
  <cp:lastModifiedBy>N Tmzw</cp:lastModifiedBy>
  <cp:revision>160</cp:revision>
  <dcterms:created xsi:type="dcterms:W3CDTF">2006-01-13T03:31:01Z</dcterms:created>
  <dcterms:modified xsi:type="dcterms:W3CDTF">2023-12-28T02:00:31Z</dcterms:modified>
</cp:coreProperties>
</file>