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762" autoAdjust="0"/>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7EEF6C8E-7052-484F-8DD6-1C79461180B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a:extLst>
              <a:ext uri="{FF2B5EF4-FFF2-40B4-BE49-F238E27FC236}">
                <a16:creationId xmlns:a16="http://schemas.microsoft.com/office/drawing/2014/main" id="{34096A6D-8120-4E75-8ABB-A4D949DDD2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DDC6FA2-E201-44B1-A790-19176E2717F5}" type="datetimeFigureOut">
              <a:rPr lang="ja-JP" altLang="en-US"/>
              <a:pPr>
                <a:defRPr/>
              </a:pPr>
              <a:t>2023/12/22</a:t>
            </a:fld>
            <a:endParaRPr lang="ja-JP" altLang="en-US"/>
          </a:p>
        </p:txBody>
      </p:sp>
      <p:sp>
        <p:nvSpPr>
          <p:cNvPr id="4" name="スライド イメージ プレースホルダ 3">
            <a:extLst>
              <a:ext uri="{FF2B5EF4-FFF2-40B4-BE49-F238E27FC236}">
                <a16:creationId xmlns:a16="http://schemas.microsoft.com/office/drawing/2014/main" id="{9605D6AA-4556-4E4B-9F74-D8D5BBF6A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a:extLst>
              <a:ext uri="{FF2B5EF4-FFF2-40B4-BE49-F238E27FC236}">
                <a16:creationId xmlns:a16="http://schemas.microsoft.com/office/drawing/2014/main" id="{AD47EB66-0B51-457F-9184-0BDDFF9B162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196A258B-9A64-4B7E-8C08-19D0F804671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a:extLst>
              <a:ext uri="{FF2B5EF4-FFF2-40B4-BE49-F238E27FC236}">
                <a16:creationId xmlns:a16="http://schemas.microsoft.com/office/drawing/2014/main" id="{985330D4-EC66-461B-9542-5F483DEDEA8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86422F0-A382-497E-8045-22B5267ACB3F}"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8297B2FB-D663-4690-95C6-98EAA3FD31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F66D69A4-E012-4781-ABC2-0DCBDA84A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4100" name="スライド番号プレースホルダ 3">
            <a:extLst>
              <a:ext uri="{FF2B5EF4-FFF2-40B4-BE49-F238E27FC236}">
                <a16:creationId xmlns:a16="http://schemas.microsoft.com/office/drawing/2014/main" id="{C85930BC-7C65-45E6-8517-A291BC0B0C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52149B31-94A9-490C-BAF7-D4F735FB2E54}" type="slidenum">
              <a:rPr lang="ja-JP" altLang="en-US" sz="1200"/>
              <a:pPr eaLnBrk="1" hangingPunct="1"/>
              <a:t>1</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948AA0E-DF3D-471E-B372-2CD29B442D1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75AA621-B66C-458D-A02C-F38E7EE28F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80B442-0409-40A2-B310-193D285DF3E1}"/>
              </a:ext>
            </a:extLst>
          </p:cNvPr>
          <p:cNvSpPr>
            <a:spLocks noGrp="1" noChangeArrowheads="1"/>
          </p:cNvSpPr>
          <p:nvPr>
            <p:ph type="sldNum" sz="quarter" idx="12"/>
          </p:nvPr>
        </p:nvSpPr>
        <p:spPr>
          <a:ln/>
        </p:spPr>
        <p:txBody>
          <a:bodyPr/>
          <a:lstStyle>
            <a:lvl1pPr>
              <a:defRPr/>
            </a:lvl1pPr>
          </a:lstStyle>
          <a:p>
            <a:fld id="{71037BAA-6DA6-4239-BA87-4C798D42A007}" type="slidenum">
              <a:rPr lang="en-US" altLang="ja-JP"/>
              <a:pPr/>
              <a:t>‹#›</a:t>
            </a:fld>
            <a:endParaRPr lang="en-US" altLang="ja-JP"/>
          </a:p>
        </p:txBody>
      </p:sp>
    </p:spTree>
    <p:extLst>
      <p:ext uri="{BB962C8B-B14F-4D97-AF65-F5344CB8AC3E}">
        <p14:creationId xmlns:p14="http://schemas.microsoft.com/office/powerpoint/2010/main" val="310875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8FB07D1-9388-4C8B-957F-C40242FAAD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6CE0C22-B20E-46D9-8503-47BAC74D614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163B6BA-A2A0-432D-8637-C3A7C9D632D6}"/>
              </a:ext>
            </a:extLst>
          </p:cNvPr>
          <p:cNvSpPr>
            <a:spLocks noGrp="1" noChangeArrowheads="1"/>
          </p:cNvSpPr>
          <p:nvPr>
            <p:ph type="sldNum" sz="quarter" idx="12"/>
          </p:nvPr>
        </p:nvSpPr>
        <p:spPr>
          <a:ln/>
        </p:spPr>
        <p:txBody>
          <a:bodyPr/>
          <a:lstStyle>
            <a:lvl1pPr>
              <a:defRPr/>
            </a:lvl1pPr>
          </a:lstStyle>
          <a:p>
            <a:fld id="{C06E1DBA-68FF-4EFF-A7F4-1CBB6BE21001}" type="slidenum">
              <a:rPr lang="en-US" altLang="ja-JP"/>
              <a:pPr/>
              <a:t>‹#›</a:t>
            </a:fld>
            <a:endParaRPr lang="en-US" altLang="ja-JP"/>
          </a:p>
        </p:txBody>
      </p:sp>
    </p:spTree>
    <p:extLst>
      <p:ext uri="{BB962C8B-B14F-4D97-AF65-F5344CB8AC3E}">
        <p14:creationId xmlns:p14="http://schemas.microsoft.com/office/powerpoint/2010/main" val="230312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04DD9DD-2F1B-48C3-8ADC-DC6B9586CED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E5E472F-4048-4048-9A7D-53073C4DE05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08B3C51-40E6-4518-9B6C-218A6C02BCB5}"/>
              </a:ext>
            </a:extLst>
          </p:cNvPr>
          <p:cNvSpPr>
            <a:spLocks noGrp="1" noChangeArrowheads="1"/>
          </p:cNvSpPr>
          <p:nvPr>
            <p:ph type="sldNum" sz="quarter" idx="12"/>
          </p:nvPr>
        </p:nvSpPr>
        <p:spPr>
          <a:ln/>
        </p:spPr>
        <p:txBody>
          <a:bodyPr/>
          <a:lstStyle>
            <a:lvl1pPr>
              <a:defRPr/>
            </a:lvl1pPr>
          </a:lstStyle>
          <a:p>
            <a:fld id="{3EA1DDF5-736F-4934-8CFC-65AADC6F3816}" type="slidenum">
              <a:rPr lang="en-US" altLang="ja-JP"/>
              <a:pPr/>
              <a:t>‹#›</a:t>
            </a:fld>
            <a:endParaRPr lang="en-US" altLang="ja-JP"/>
          </a:p>
        </p:txBody>
      </p:sp>
    </p:spTree>
    <p:extLst>
      <p:ext uri="{BB962C8B-B14F-4D97-AF65-F5344CB8AC3E}">
        <p14:creationId xmlns:p14="http://schemas.microsoft.com/office/powerpoint/2010/main" val="370221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F7DC247-8B0D-4439-AD01-96075925270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D04226B-47CF-4305-A28E-1BAAF988AF5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6A63AD6-4FE9-4965-A3AF-0089E4707C11}"/>
              </a:ext>
            </a:extLst>
          </p:cNvPr>
          <p:cNvSpPr>
            <a:spLocks noGrp="1" noChangeArrowheads="1"/>
          </p:cNvSpPr>
          <p:nvPr>
            <p:ph type="sldNum" sz="quarter" idx="12"/>
          </p:nvPr>
        </p:nvSpPr>
        <p:spPr>
          <a:ln/>
        </p:spPr>
        <p:txBody>
          <a:bodyPr/>
          <a:lstStyle>
            <a:lvl1pPr>
              <a:defRPr/>
            </a:lvl1pPr>
          </a:lstStyle>
          <a:p>
            <a:fld id="{06DD632D-8F06-480C-972E-80DBED1C2EF8}" type="slidenum">
              <a:rPr lang="en-US" altLang="ja-JP"/>
              <a:pPr/>
              <a:t>‹#›</a:t>
            </a:fld>
            <a:endParaRPr lang="en-US" altLang="ja-JP"/>
          </a:p>
        </p:txBody>
      </p:sp>
    </p:spTree>
    <p:extLst>
      <p:ext uri="{BB962C8B-B14F-4D97-AF65-F5344CB8AC3E}">
        <p14:creationId xmlns:p14="http://schemas.microsoft.com/office/powerpoint/2010/main" val="323102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82E7FD3-0116-4E6C-92C1-F4897C84D1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F5F8004-12DF-41D4-9838-BECE7F79462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873DA37-79F4-40F4-9C1B-7BB713A67362}"/>
              </a:ext>
            </a:extLst>
          </p:cNvPr>
          <p:cNvSpPr>
            <a:spLocks noGrp="1" noChangeArrowheads="1"/>
          </p:cNvSpPr>
          <p:nvPr>
            <p:ph type="sldNum" sz="quarter" idx="12"/>
          </p:nvPr>
        </p:nvSpPr>
        <p:spPr>
          <a:ln/>
        </p:spPr>
        <p:txBody>
          <a:bodyPr/>
          <a:lstStyle>
            <a:lvl1pPr>
              <a:defRPr/>
            </a:lvl1pPr>
          </a:lstStyle>
          <a:p>
            <a:fld id="{3C6EE4E0-EF6D-4A5E-998C-B118ACAEEE42}" type="slidenum">
              <a:rPr lang="en-US" altLang="ja-JP"/>
              <a:pPr/>
              <a:t>‹#›</a:t>
            </a:fld>
            <a:endParaRPr lang="en-US" altLang="ja-JP"/>
          </a:p>
        </p:txBody>
      </p:sp>
    </p:spTree>
    <p:extLst>
      <p:ext uri="{BB962C8B-B14F-4D97-AF65-F5344CB8AC3E}">
        <p14:creationId xmlns:p14="http://schemas.microsoft.com/office/powerpoint/2010/main" val="175831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284A162D-9294-402C-B85B-D7E7AB94091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83DA507-A488-47EB-ABC8-AA560DABDDB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5A0E15E-01D9-4C35-98E1-A0E080AFF288}"/>
              </a:ext>
            </a:extLst>
          </p:cNvPr>
          <p:cNvSpPr>
            <a:spLocks noGrp="1" noChangeArrowheads="1"/>
          </p:cNvSpPr>
          <p:nvPr>
            <p:ph type="sldNum" sz="quarter" idx="12"/>
          </p:nvPr>
        </p:nvSpPr>
        <p:spPr>
          <a:ln/>
        </p:spPr>
        <p:txBody>
          <a:bodyPr/>
          <a:lstStyle>
            <a:lvl1pPr>
              <a:defRPr/>
            </a:lvl1pPr>
          </a:lstStyle>
          <a:p>
            <a:fld id="{590A6FBD-6368-4A22-9057-6DB7864A1104}" type="slidenum">
              <a:rPr lang="en-US" altLang="ja-JP"/>
              <a:pPr/>
              <a:t>‹#›</a:t>
            </a:fld>
            <a:endParaRPr lang="en-US" altLang="ja-JP"/>
          </a:p>
        </p:txBody>
      </p:sp>
    </p:spTree>
    <p:extLst>
      <p:ext uri="{BB962C8B-B14F-4D97-AF65-F5344CB8AC3E}">
        <p14:creationId xmlns:p14="http://schemas.microsoft.com/office/powerpoint/2010/main" val="418778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8F958DCC-AD92-4716-A6E8-1984E83DB08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B512A9D3-6704-4010-8A59-E90960B9D7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D20FCE6C-94F0-4557-A1CB-13E20F94C4B2}"/>
              </a:ext>
            </a:extLst>
          </p:cNvPr>
          <p:cNvSpPr>
            <a:spLocks noGrp="1" noChangeArrowheads="1"/>
          </p:cNvSpPr>
          <p:nvPr>
            <p:ph type="sldNum" sz="quarter" idx="12"/>
          </p:nvPr>
        </p:nvSpPr>
        <p:spPr>
          <a:ln/>
        </p:spPr>
        <p:txBody>
          <a:bodyPr/>
          <a:lstStyle>
            <a:lvl1pPr>
              <a:defRPr/>
            </a:lvl1pPr>
          </a:lstStyle>
          <a:p>
            <a:fld id="{E29BB62D-383C-40C7-B8D8-6FC2BAEB91B9}" type="slidenum">
              <a:rPr lang="en-US" altLang="ja-JP"/>
              <a:pPr/>
              <a:t>‹#›</a:t>
            </a:fld>
            <a:endParaRPr lang="en-US" altLang="ja-JP"/>
          </a:p>
        </p:txBody>
      </p:sp>
    </p:spTree>
    <p:extLst>
      <p:ext uri="{BB962C8B-B14F-4D97-AF65-F5344CB8AC3E}">
        <p14:creationId xmlns:p14="http://schemas.microsoft.com/office/powerpoint/2010/main" val="292767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D7EE07DE-A1E8-4468-8EC0-6CB70290129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C442C311-AD42-4D7B-B1E7-B2D8AB3765B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2D1A60A7-A6BF-438C-A99D-74594E854E97}"/>
              </a:ext>
            </a:extLst>
          </p:cNvPr>
          <p:cNvSpPr>
            <a:spLocks noGrp="1" noChangeArrowheads="1"/>
          </p:cNvSpPr>
          <p:nvPr>
            <p:ph type="sldNum" sz="quarter" idx="12"/>
          </p:nvPr>
        </p:nvSpPr>
        <p:spPr>
          <a:ln/>
        </p:spPr>
        <p:txBody>
          <a:bodyPr/>
          <a:lstStyle>
            <a:lvl1pPr>
              <a:defRPr/>
            </a:lvl1pPr>
          </a:lstStyle>
          <a:p>
            <a:fld id="{E31924FB-70FB-42DF-934A-919BC519E75D}" type="slidenum">
              <a:rPr lang="en-US" altLang="ja-JP"/>
              <a:pPr/>
              <a:t>‹#›</a:t>
            </a:fld>
            <a:endParaRPr lang="en-US" altLang="ja-JP"/>
          </a:p>
        </p:txBody>
      </p:sp>
    </p:spTree>
    <p:extLst>
      <p:ext uri="{BB962C8B-B14F-4D97-AF65-F5344CB8AC3E}">
        <p14:creationId xmlns:p14="http://schemas.microsoft.com/office/powerpoint/2010/main" val="266902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29305A-8583-4F40-93BF-EA41EABFCE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04865809-DB26-4154-A500-AF21825474A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B6A25F3-AA1E-4FEF-BCD1-A965BEEE6B68}"/>
              </a:ext>
            </a:extLst>
          </p:cNvPr>
          <p:cNvSpPr>
            <a:spLocks noGrp="1" noChangeArrowheads="1"/>
          </p:cNvSpPr>
          <p:nvPr>
            <p:ph type="sldNum" sz="quarter" idx="12"/>
          </p:nvPr>
        </p:nvSpPr>
        <p:spPr>
          <a:ln/>
        </p:spPr>
        <p:txBody>
          <a:bodyPr/>
          <a:lstStyle>
            <a:lvl1pPr>
              <a:defRPr/>
            </a:lvl1pPr>
          </a:lstStyle>
          <a:p>
            <a:fld id="{BB288047-955A-49CB-9DD9-53677F35BB89}" type="slidenum">
              <a:rPr lang="en-US" altLang="ja-JP"/>
              <a:pPr/>
              <a:t>‹#›</a:t>
            </a:fld>
            <a:endParaRPr lang="en-US" altLang="ja-JP"/>
          </a:p>
        </p:txBody>
      </p:sp>
    </p:spTree>
    <p:extLst>
      <p:ext uri="{BB962C8B-B14F-4D97-AF65-F5344CB8AC3E}">
        <p14:creationId xmlns:p14="http://schemas.microsoft.com/office/powerpoint/2010/main" val="195520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EFCF4FA-30F3-4927-BAE1-8FD1D23268B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4AD4BFD-E480-4DE1-9858-8E106050FAD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D603795-03A5-481B-B115-0C0018D541A8}"/>
              </a:ext>
            </a:extLst>
          </p:cNvPr>
          <p:cNvSpPr>
            <a:spLocks noGrp="1" noChangeArrowheads="1"/>
          </p:cNvSpPr>
          <p:nvPr>
            <p:ph type="sldNum" sz="quarter" idx="12"/>
          </p:nvPr>
        </p:nvSpPr>
        <p:spPr>
          <a:ln/>
        </p:spPr>
        <p:txBody>
          <a:bodyPr/>
          <a:lstStyle>
            <a:lvl1pPr>
              <a:defRPr/>
            </a:lvl1pPr>
          </a:lstStyle>
          <a:p>
            <a:fld id="{CF7EE9D3-B76F-4AB2-8F06-E9F2670D725B}" type="slidenum">
              <a:rPr lang="en-US" altLang="ja-JP"/>
              <a:pPr/>
              <a:t>‹#›</a:t>
            </a:fld>
            <a:endParaRPr lang="en-US" altLang="ja-JP"/>
          </a:p>
        </p:txBody>
      </p:sp>
    </p:spTree>
    <p:extLst>
      <p:ext uri="{BB962C8B-B14F-4D97-AF65-F5344CB8AC3E}">
        <p14:creationId xmlns:p14="http://schemas.microsoft.com/office/powerpoint/2010/main" val="264306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3AF09D1F-AC38-4C93-BCB3-B522C83676B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28C983B-CEE0-4014-9DEE-AD9A7504AFB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25049F5-E289-4B0A-BD71-88A8278BA640}"/>
              </a:ext>
            </a:extLst>
          </p:cNvPr>
          <p:cNvSpPr>
            <a:spLocks noGrp="1" noChangeArrowheads="1"/>
          </p:cNvSpPr>
          <p:nvPr>
            <p:ph type="sldNum" sz="quarter" idx="12"/>
          </p:nvPr>
        </p:nvSpPr>
        <p:spPr>
          <a:ln/>
        </p:spPr>
        <p:txBody>
          <a:bodyPr/>
          <a:lstStyle>
            <a:lvl1pPr>
              <a:defRPr/>
            </a:lvl1pPr>
          </a:lstStyle>
          <a:p>
            <a:fld id="{19B9FF92-2F56-4DEA-AE4E-A7EC729680A7}" type="slidenum">
              <a:rPr lang="en-US" altLang="ja-JP"/>
              <a:pPr/>
              <a:t>‹#›</a:t>
            </a:fld>
            <a:endParaRPr lang="en-US" altLang="ja-JP"/>
          </a:p>
        </p:txBody>
      </p:sp>
    </p:spTree>
    <p:extLst>
      <p:ext uri="{BB962C8B-B14F-4D97-AF65-F5344CB8AC3E}">
        <p14:creationId xmlns:p14="http://schemas.microsoft.com/office/powerpoint/2010/main" val="386632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D18767-0F86-4EAA-A021-28DB8921F51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A7FAA5E8-04B3-464A-BD98-19D47CE4C7B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CED57CD1-F17C-44F9-AFBD-52CD532E8D5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1B17EFAA-2B19-45BE-BD43-F155E28B676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C0C1FF68-39E6-4A86-BD79-CEBD08A831B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827374-E919-4303-A85E-DC1095E82AA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7722B884-A24F-4BDC-A1A6-B869B595FE4C}"/>
              </a:ext>
            </a:extLst>
          </p:cNvPr>
          <p:cNvSpPr txBox="1">
            <a:spLocks noChangeArrowheads="1"/>
          </p:cNvSpPr>
          <p:nvPr/>
        </p:nvSpPr>
        <p:spPr bwMode="auto">
          <a:xfrm>
            <a:off x="250825" y="228600"/>
            <a:ext cx="8642350" cy="830997"/>
          </a:xfrm>
          <a:prstGeom prst="rect">
            <a:avLst/>
          </a:prstGeom>
          <a:solidFill>
            <a:srgbClr val="FFFFCC"/>
          </a:solidFill>
          <a:ln w="9525">
            <a:noFill/>
            <a:miter lim="800000"/>
            <a:headEnd/>
            <a:tailEnd/>
          </a:ln>
          <a:effectLst>
            <a:outerShdw dist="107763" dir="2700000" algn="ctr" rotWithShape="0">
              <a:srgbClr val="808080"/>
            </a:outerShdw>
          </a:effectLst>
          <a:scene3d>
            <a:camera prst="orthographicFront"/>
            <a:lightRig rig="threePt" dir="t"/>
          </a:scene3d>
          <a:sp3d/>
        </p:spPr>
        <p:txBody>
          <a:bodyPr>
            <a:spAutoFit/>
          </a:bodyPr>
          <a:lstStyle/>
          <a:p>
            <a:pPr>
              <a:defRPr/>
            </a:pPr>
            <a:r>
              <a:rPr lang="ja-JP" altLang="en-US"/>
              <a:t>地方における文学と文化運動の研究　</a:t>
            </a:r>
            <a:endParaRPr lang="ja-JP" altLang="en-US" dirty="0">
              <a:solidFill>
                <a:srgbClr val="FF0000"/>
              </a:solidFill>
              <a:latin typeface="ＭＳ Ｐゴシック" pitchFamily="50" charset="-128"/>
            </a:endParaRPr>
          </a:p>
          <a:p>
            <a:pPr>
              <a:defRPr/>
            </a:pPr>
            <a:r>
              <a:rPr lang="ja-JP" altLang="en-US" sz="1600"/>
              <a:t>キーワード［東北地方，地方文化運動，］　</a:t>
            </a:r>
            <a:r>
              <a:rPr lang="ja-JP" altLang="en-US"/>
              <a:t>　　　　　　教授　森岡　卓司　</a:t>
            </a:r>
            <a:endParaRPr lang="ja-JP" altLang="en-US" dirty="0"/>
          </a:p>
        </p:txBody>
      </p:sp>
      <p:sp>
        <p:nvSpPr>
          <p:cNvPr id="2053" name="Text Box 31">
            <a:extLst>
              <a:ext uri="{FF2B5EF4-FFF2-40B4-BE49-F238E27FC236}">
                <a16:creationId xmlns:a16="http://schemas.microsoft.com/office/drawing/2014/main" id="{43081B01-AC77-497C-893A-52F22DB34B17}"/>
              </a:ext>
            </a:extLst>
          </p:cNvPr>
          <p:cNvSpPr txBox="1">
            <a:spLocks noChangeArrowheads="1"/>
          </p:cNvSpPr>
          <p:nvPr/>
        </p:nvSpPr>
        <p:spPr bwMode="auto">
          <a:xfrm>
            <a:off x="4537075" y="5084763"/>
            <a:ext cx="4427538" cy="1384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dirty="0">
                <a:solidFill>
                  <a:schemeClr val="accent2"/>
                </a:solidFill>
              </a:rPr>
              <a:t>分　  </a:t>
            </a:r>
            <a:r>
              <a:rPr lang="ja-JP" altLang="en-US" sz="1200">
                <a:solidFill>
                  <a:schemeClr val="accent2"/>
                </a:solidFill>
              </a:rPr>
              <a:t>野：文学</a:t>
            </a:r>
            <a:endParaRPr lang="en-US" altLang="en-US" sz="1200" dirty="0">
              <a:solidFill>
                <a:srgbClr val="FF0000"/>
              </a:solidFill>
              <a:latin typeface="ＭＳ Ｐゴシック" panose="020B0600070205080204" pitchFamily="50" charset="-128"/>
            </a:endParaRPr>
          </a:p>
          <a:p>
            <a:pPr eaLnBrk="1" hangingPunct="1"/>
            <a:r>
              <a:rPr lang="ja-JP" altLang="en-US" sz="1200" dirty="0">
                <a:solidFill>
                  <a:schemeClr val="accent2"/>
                </a:solidFill>
              </a:rPr>
              <a:t>専　  </a:t>
            </a:r>
            <a:r>
              <a:rPr lang="ja-JP" altLang="en-US" sz="1200">
                <a:solidFill>
                  <a:schemeClr val="accent2"/>
                </a:solidFill>
              </a:rPr>
              <a:t>門：日本近代文学</a:t>
            </a:r>
            <a:endParaRPr lang="en-US" altLang="ja-JP" sz="1200" dirty="0">
              <a:solidFill>
                <a:srgbClr val="FF0000"/>
              </a:solidFill>
            </a:endParaRPr>
          </a:p>
          <a:p>
            <a:pPr eaLnBrk="1" hangingPunct="1"/>
            <a:endParaRPr lang="en-US" altLang="ja-JP" sz="1200" dirty="0"/>
          </a:p>
          <a:p>
            <a:pPr eaLnBrk="1" hangingPunct="1"/>
            <a:r>
              <a:rPr lang="en-US" altLang="ja-JP" sz="1200" dirty="0"/>
              <a:t>E-mail</a:t>
            </a:r>
            <a:r>
              <a:rPr lang="ja-JP" altLang="en-US" sz="1200" dirty="0"/>
              <a:t> </a:t>
            </a:r>
            <a:r>
              <a:rPr lang="ja-JP" altLang="en-US" sz="1200"/>
              <a:t>： </a:t>
            </a:r>
            <a:r>
              <a:rPr lang="en-US" altLang="ja-JP" sz="1200" dirty="0" err="1"/>
              <a:t>morioka</a:t>
            </a:r>
            <a:r>
              <a:rPr lang="en-US" altLang="ja-JP" sz="1200" dirty="0"/>
              <a:t>[ at ]</a:t>
            </a:r>
            <a:r>
              <a:rPr lang="en-US" altLang="ja-JP" sz="1200" dirty="0" err="1"/>
              <a:t>human.kj,Yamagata-u.ac.jp</a:t>
            </a:r>
            <a:endParaRPr lang="en-US" altLang="ja-JP" sz="1200" dirty="0"/>
          </a:p>
          <a:p>
            <a:pPr eaLnBrk="1" hangingPunct="1"/>
            <a:r>
              <a:rPr lang="en-US" altLang="ja-JP" sz="1200" dirty="0"/>
              <a:t>Tel  </a:t>
            </a:r>
            <a:r>
              <a:rPr lang="ja-JP" altLang="en-US" sz="1200"/>
              <a:t>： </a:t>
            </a:r>
            <a:r>
              <a:rPr lang="en-US" altLang="ja-JP" sz="1200" dirty="0"/>
              <a:t>023-628-4287</a:t>
            </a:r>
            <a:r>
              <a:rPr lang="ja-JP" altLang="en-US" sz="1200">
                <a:solidFill>
                  <a:srgbClr val="FF0000"/>
                </a:solidFill>
              </a:rPr>
              <a:t> </a:t>
            </a:r>
            <a:endParaRPr lang="en-US" altLang="ja-JP" sz="1200" dirty="0">
              <a:solidFill>
                <a:srgbClr val="FF0000"/>
              </a:solidFill>
            </a:endParaRPr>
          </a:p>
          <a:p>
            <a:pPr eaLnBrk="1" hangingPunct="1"/>
            <a:r>
              <a:rPr lang="en-US" altLang="ja-JP" sz="1200" dirty="0"/>
              <a:t>Fax</a:t>
            </a:r>
            <a:r>
              <a:rPr lang="ja-JP" altLang="en-US" sz="1200" dirty="0"/>
              <a:t> </a:t>
            </a:r>
            <a:r>
              <a:rPr lang="ja-JP" altLang="en-US" sz="1200"/>
              <a:t>： </a:t>
            </a:r>
            <a:r>
              <a:rPr lang="en-US" altLang="ja-JP" sz="1200" dirty="0"/>
              <a:t>     </a:t>
            </a:r>
            <a:r>
              <a:rPr lang="ja-JP" altLang="en-US" sz="1200"/>
              <a:t>　　</a:t>
            </a:r>
            <a:r>
              <a:rPr lang="ja-JP" altLang="en-US" sz="1200">
                <a:solidFill>
                  <a:srgbClr val="FF0000"/>
                </a:solidFill>
              </a:rPr>
              <a:t> 　</a:t>
            </a:r>
            <a:r>
              <a:rPr lang="ja-JP" altLang="en-US" sz="1200"/>
              <a:t>　　</a:t>
            </a:r>
            <a:endParaRPr lang="ja-JP" altLang="en-US" sz="1200" dirty="0"/>
          </a:p>
          <a:p>
            <a:pPr eaLnBrk="1" hangingPunct="1"/>
            <a:r>
              <a:rPr lang="en-US" altLang="ja-JP" sz="1200" dirty="0"/>
              <a:t>HP  </a:t>
            </a:r>
            <a:r>
              <a:rPr lang="ja-JP" altLang="en-US" sz="1200"/>
              <a:t>： </a:t>
            </a:r>
            <a:endParaRPr lang="en-US" altLang="ja-JP" sz="1200" b="1" dirty="0"/>
          </a:p>
        </p:txBody>
      </p:sp>
      <p:sp>
        <p:nvSpPr>
          <p:cNvPr id="36" name="Text Box 35">
            <a:extLst>
              <a:ext uri="{FF2B5EF4-FFF2-40B4-BE49-F238E27FC236}">
                <a16:creationId xmlns:a16="http://schemas.microsoft.com/office/drawing/2014/main" id="{FD0DDFC5-833C-4D19-8010-E3E594A1C879}"/>
              </a:ext>
            </a:extLst>
          </p:cNvPr>
          <p:cNvSpPr txBox="1">
            <a:spLocks noChangeArrowheads="1"/>
          </p:cNvSpPr>
          <p:nvPr/>
        </p:nvSpPr>
        <p:spPr bwMode="auto">
          <a:xfrm>
            <a:off x="4535488" y="1341438"/>
            <a:ext cx="4429125" cy="3416320"/>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ja-JP" altLang="en-US" sz="1200" dirty="0">
                <a:solidFill>
                  <a:srgbClr val="000000"/>
                </a:solidFill>
                <a:latin typeface="ＭＳ Ｐゴシック" pitchFamily="50" charset="-128"/>
              </a:rPr>
              <a:t>内容：</a:t>
            </a:r>
          </a:p>
          <a:p>
            <a:pPr>
              <a:defRPr/>
            </a:pPr>
            <a:r>
              <a:rPr lang="ja-JP" altLang="en-US" sz="1200">
                <a:solidFill>
                  <a:srgbClr val="000000"/>
                </a:solidFill>
                <a:latin typeface="ＭＳ Ｐゴシック" pitchFamily="50" charset="-128"/>
              </a:rPr>
              <a:t>　地方に生きる人々にとって、文学とはいったいなんだったのか、ということに関心をもって研究しています。</a:t>
            </a:r>
            <a:endParaRPr lang="en-US" altLang="ja-JP" sz="1200" dirty="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r>
              <a:rPr lang="ja-JP" altLang="en-US" sz="1200">
                <a:solidFill>
                  <a:srgbClr val="000000"/>
                </a:solidFill>
                <a:latin typeface="ＭＳ Ｐゴシック" pitchFamily="50" charset="-128"/>
              </a:rPr>
              <a:t>□文学は地方をどうえがいてきたか？</a:t>
            </a:r>
            <a:endParaRPr lang="en-US" altLang="ja-JP" sz="1200" dirty="0">
              <a:solidFill>
                <a:srgbClr val="000000"/>
              </a:solidFill>
              <a:latin typeface="ＭＳ Ｐゴシック" pitchFamily="50" charset="-128"/>
            </a:endParaRPr>
          </a:p>
          <a:p>
            <a:pPr>
              <a:defRPr/>
            </a:pPr>
            <a:r>
              <a:rPr lang="ja-JP" altLang="en-US" sz="1200">
                <a:solidFill>
                  <a:srgbClr val="000000"/>
                </a:solidFill>
                <a:latin typeface="ＭＳ Ｐゴシック" pitchFamily="50" charset="-128"/>
              </a:rPr>
              <a:t>　</a:t>
            </a:r>
            <a:r>
              <a:rPr lang="en-US" altLang="ja-JP" sz="1200" dirty="0">
                <a:solidFill>
                  <a:srgbClr val="000000"/>
                </a:solidFill>
                <a:latin typeface="ＭＳ Ｐゴシック" pitchFamily="50" charset="-128"/>
              </a:rPr>
              <a:t>1940</a:t>
            </a:r>
            <a:r>
              <a:rPr lang="ja-JP" altLang="en-US" sz="1200">
                <a:solidFill>
                  <a:srgbClr val="000000"/>
                </a:solidFill>
                <a:latin typeface="ＭＳ Ｐゴシック" pitchFamily="50" charset="-128"/>
              </a:rPr>
              <a:t>年代、大きな転換点を迎えていた社会において、東北という地方は、どのような場所として描かれて、後の時代の東北イメージにどのような影響を与えたのか、事例に基づいて明らかにしました。</a:t>
            </a:r>
            <a:endParaRPr lang="en-US" altLang="ja-JP" sz="1200" dirty="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r>
              <a:rPr lang="ja-JP" altLang="en-US" sz="1200">
                <a:solidFill>
                  <a:srgbClr val="000000"/>
                </a:solidFill>
                <a:latin typeface="ＭＳ Ｐゴシック" pitchFamily="50" charset="-128"/>
              </a:rPr>
              <a:t>□地方の人々は文学をどう読み、書いてきたか？</a:t>
            </a:r>
            <a:endParaRPr lang="en-US" altLang="ja-JP" sz="1200" dirty="0">
              <a:solidFill>
                <a:srgbClr val="000000"/>
              </a:solidFill>
              <a:latin typeface="ＭＳ Ｐゴシック" pitchFamily="50" charset="-128"/>
            </a:endParaRPr>
          </a:p>
          <a:p>
            <a:pPr>
              <a:defRPr/>
            </a:pPr>
            <a:r>
              <a:rPr lang="ja-JP" altLang="en-US" sz="1200">
                <a:solidFill>
                  <a:srgbClr val="000000"/>
                </a:solidFill>
                <a:latin typeface="ＭＳ Ｐゴシック" pitchFamily="50" charset="-128"/>
              </a:rPr>
              <a:t>　東京の出版社から何万部も一気に発売される書籍だけが文学なのではありません。山形での読書サークル活動や地方雑誌発行の具体相をたどって、地方の文化とはなにかを研究しています。</a:t>
            </a:r>
            <a:endParaRPr lang="en-US" altLang="ja-JP" sz="1200" dirty="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r>
              <a:rPr lang="ja-JP" altLang="en-US" sz="1200">
                <a:solidFill>
                  <a:srgbClr val="000000"/>
                </a:solidFill>
                <a:latin typeface="ＭＳ Ｐゴシック" pitchFamily="50" charset="-128"/>
              </a:rPr>
              <a:t>アピールポイント</a:t>
            </a:r>
            <a:r>
              <a:rPr lang="ja-JP" altLang="en-US" sz="1200" dirty="0">
                <a:solidFill>
                  <a:srgbClr val="000000"/>
                </a:solidFill>
                <a:latin typeface="ＭＳ Ｐゴシック" pitchFamily="50" charset="-128"/>
              </a:rPr>
              <a:t>：</a:t>
            </a:r>
            <a:endParaRPr lang="en-US" altLang="ja-JP" sz="1200" dirty="0">
              <a:solidFill>
                <a:srgbClr val="000000"/>
              </a:solidFill>
              <a:latin typeface="ＭＳ Ｐゴシック" pitchFamily="50" charset="-128"/>
            </a:endParaRPr>
          </a:p>
          <a:p>
            <a:pPr>
              <a:defRPr/>
            </a:pPr>
            <a:r>
              <a:rPr lang="ja-JP" altLang="en-US" sz="1200">
                <a:solidFill>
                  <a:srgbClr val="000000"/>
                </a:solidFill>
                <a:latin typeface="ＭＳ Ｐゴシック" pitchFamily="50" charset="-128"/>
              </a:rPr>
              <a:t>　</a:t>
            </a:r>
            <a:r>
              <a:rPr lang="ja-JP" altLang="en-US" sz="1200">
                <a:solidFill>
                  <a:schemeClr val="tx1"/>
                </a:solidFill>
                <a:latin typeface="ＭＳ Ｐゴシック" pitchFamily="50" charset="-128"/>
              </a:rPr>
              <a:t>文学研究の方法を用いて、地方とはなにか、という大きなテーマにアプローチしています。</a:t>
            </a:r>
            <a:endParaRPr lang="en-US" altLang="ja-JP" sz="1200" dirty="0">
              <a:solidFill>
                <a:schemeClr val="tx1"/>
              </a:solidFill>
              <a:latin typeface="ＭＳ Ｐゴシック" pitchFamily="50" charset="-128"/>
              <a:sym typeface="Wingdings" panose="05000000000000000000" pitchFamily="2" charset="2"/>
            </a:endParaRPr>
          </a:p>
          <a:p>
            <a:pPr>
              <a:defRPr/>
            </a:pPr>
            <a:endParaRPr lang="en-US" altLang="ja-JP" sz="1200" dirty="0">
              <a:solidFill>
                <a:srgbClr val="000000"/>
              </a:solidFill>
              <a:latin typeface="ＭＳ Ｐゴシック" pitchFamily="50" charset="-128"/>
            </a:endParaRPr>
          </a:p>
        </p:txBody>
      </p:sp>
      <p:sp>
        <p:nvSpPr>
          <p:cNvPr id="2055" name="テキスト ボックス 36">
            <a:extLst>
              <a:ext uri="{FF2B5EF4-FFF2-40B4-BE49-F238E27FC236}">
                <a16:creationId xmlns:a16="http://schemas.microsoft.com/office/drawing/2014/main" id="{15D5E6AF-50AA-45DB-AD9B-C16239890964}"/>
              </a:ext>
            </a:extLst>
          </p:cNvPr>
          <p:cNvSpPr txBox="1">
            <a:spLocks noChangeArrowheads="1"/>
          </p:cNvSpPr>
          <p:nvPr/>
        </p:nvSpPr>
        <p:spPr bwMode="auto">
          <a:xfrm>
            <a:off x="179388" y="1341438"/>
            <a:ext cx="4191000" cy="5334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a:t>図解</a:t>
            </a:r>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ja-JP" altLang="en-US" sz="1200"/>
          </a:p>
        </p:txBody>
      </p:sp>
      <p:pic>
        <p:nvPicPr>
          <p:cNvPr id="5" name="図 4" descr="スーツを着た男性の顔&#10;&#10;自動的に生成された説明">
            <a:extLst>
              <a:ext uri="{FF2B5EF4-FFF2-40B4-BE49-F238E27FC236}">
                <a16:creationId xmlns:a16="http://schemas.microsoft.com/office/drawing/2014/main" id="{31972003-898D-AB50-42CD-64F41C8B1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265694"/>
            <a:ext cx="946822" cy="1099536"/>
          </a:xfrm>
          <a:prstGeom prst="rect">
            <a:avLst/>
          </a:prstGeom>
        </p:spPr>
      </p:pic>
      <p:pic>
        <p:nvPicPr>
          <p:cNvPr id="8" name="図 7" descr="ダイアグラム が含まれている画像&#10;&#10;自動的に生成された説明">
            <a:extLst>
              <a:ext uri="{FF2B5EF4-FFF2-40B4-BE49-F238E27FC236}">
                <a16:creationId xmlns:a16="http://schemas.microsoft.com/office/drawing/2014/main" id="{F81BB151-3678-E18A-44D8-8165560F5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470" y="1607034"/>
            <a:ext cx="2095814" cy="2103800"/>
          </a:xfrm>
          <a:prstGeom prst="rect">
            <a:avLst/>
          </a:prstGeom>
        </p:spPr>
      </p:pic>
      <p:pic>
        <p:nvPicPr>
          <p:cNvPr id="10" name="図 9" descr="テーブルの上にあるモニターとゲーム機&#10;&#10;低い精度で自動的に生成された説明">
            <a:extLst>
              <a:ext uri="{FF2B5EF4-FFF2-40B4-BE49-F238E27FC236}">
                <a16:creationId xmlns:a16="http://schemas.microsoft.com/office/drawing/2014/main" id="{0D8A180E-32E1-D7AA-CCB5-692FD108C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089" y="4201871"/>
            <a:ext cx="2719103" cy="1943180"/>
          </a:xfrm>
          <a:prstGeom prst="rect">
            <a:avLst/>
          </a:prstGeom>
        </p:spPr>
      </p:pic>
      <p:pic>
        <p:nvPicPr>
          <p:cNvPr id="11" name="図 10">
            <a:extLst>
              <a:ext uri="{FF2B5EF4-FFF2-40B4-BE49-F238E27FC236}">
                <a16:creationId xmlns:a16="http://schemas.microsoft.com/office/drawing/2014/main" id="{A91F6DAC-88E0-41D6-7DAE-10029967C58A}"/>
              </a:ext>
            </a:extLst>
          </p:cNvPr>
          <p:cNvPicPr>
            <a:picLocks noChangeAspect="1"/>
          </p:cNvPicPr>
          <p:nvPr/>
        </p:nvPicPr>
        <p:blipFill>
          <a:blip r:embed="rId6"/>
          <a:stretch>
            <a:fillRect/>
          </a:stretch>
        </p:blipFill>
        <p:spPr>
          <a:xfrm>
            <a:off x="2024410" y="1607034"/>
            <a:ext cx="2428528" cy="2103800"/>
          </a:xfrm>
          <a:prstGeom prst="rect">
            <a:avLst/>
          </a:prstGeom>
        </p:spPr>
      </p:pic>
      <p:sp>
        <p:nvSpPr>
          <p:cNvPr id="12" name="テキスト ボックス 11">
            <a:extLst>
              <a:ext uri="{FF2B5EF4-FFF2-40B4-BE49-F238E27FC236}">
                <a16:creationId xmlns:a16="http://schemas.microsoft.com/office/drawing/2014/main" id="{19A27402-9E2D-60B2-DB7A-E4CA4B843539}"/>
              </a:ext>
            </a:extLst>
          </p:cNvPr>
          <p:cNvSpPr txBox="1"/>
          <p:nvPr/>
        </p:nvSpPr>
        <p:spPr>
          <a:xfrm>
            <a:off x="330672" y="3792620"/>
            <a:ext cx="3888432" cy="400110"/>
          </a:xfrm>
          <a:prstGeom prst="rect">
            <a:avLst/>
          </a:prstGeom>
          <a:noFill/>
        </p:spPr>
        <p:txBody>
          <a:bodyPr wrap="square" rtlCol="0">
            <a:spAutoFit/>
          </a:bodyPr>
          <a:lstStyle/>
          <a:p>
            <a:r>
              <a:rPr lang="ja-JP" altLang="en-US" sz="1000">
                <a:latin typeface="ＭＳ ゴシック" panose="020B0609070205080204" pitchFamily="49" charset="-128"/>
              </a:rPr>
              <a:t>編共著において、近代東北の文学を研究するための基礎的資料を整備し、そこから導き出される論点を具体的に示しました。</a:t>
            </a:r>
            <a:endParaRPr kumimoji="1" lang="ja-JP" altLang="en-US" sz="1000">
              <a:latin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58BD2DB0-453D-3368-BBC9-4C3C77FDE842}"/>
              </a:ext>
            </a:extLst>
          </p:cNvPr>
          <p:cNvSpPr txBox="1"/>
          <p:nvPr/>
        </p:nvSpPr>
        <p:spPr>
          <a:xfrm>
            <a:off x="330672" y="6209072"/>
            <a:ext cx="3888432" cy="400110"/>
          </a:xfrm>
          <a:prstGeom prst="rect">
            <a:avLst/>
          </a:prstGeom>
          <a:noFill/>
        </p:spPr>
        <p:txBody>
          <a:bodyPr wrap="square" rtlCol="0">
            <a:spAutoFit/>
          </a:bodyPr>
          <a:lstStyle/>
          <a:p>
            <a:r>
              <a:rPr lang="ja-JP" altLang="en-US" sz="1000">
                <a:latin typeface="ＭＳ ゴシック" panose="020B0609070205080204" pitchFamily="49" charset="-128"/>
              </a:rPr>
              <a:t>各地の図書館のマイクロリーダーにかじりつく時間も多くあります。デジタル化が進めばとてもありがたいのですが。</a:t>
            </a:r>
            <a:endParaRPr kumimoji="1" lang="ja-JP" altLang="en-US" sz="1000">
              <a:latin typeface="ＭＳ ゴシック" panose="020B0609070205080204" pitchFamily="49" charset="-128"/>
            </a:endParaRPr>
          </a:p>
        </p:txBody>
      </p:sp>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283</Words>
  <Application>Microsoft Macintosh PowerPoint</Application>
  <PresentationFormat>画面に合わせる (4:3)</PresentationFormat>
  <Paragraphs>49</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Ｐゴシック</vt:lpstr>
      <vt:lpstr>ＭＳ ゴシック</vt:lpstr>
      <vt:lpstr>Calibri</vt:lpstr>
      <vt:lpstr>Times New Roman</vt:lpstr>
      <vt:lpstr>標準デザイン</vt:lpstr>
      <vt:lpstr>PowerPoint プレゼンテーション</vt:lpstr>
    </vt:vector>
  </TitlesOfParts>
  <Company>Yamagata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 research</dc:creator>
  <cp:lastModifiedBy>卓司 森岡</cp:lastModifiedBy>
  <cp:revision>116</cp:revision>
  <dcterms:created xsi:type="dcterms:W3CDTF">2006-01-13T03:31:01Z</dcterms:created>
  <dcterms:modified xsi:type="dcterms:W3CDTF">2023-12-22T09:25:04Z</dcterms:modified>
</cp:coreProperties>
</file>