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26" autoAdjust="0"/>
  </p:normalViewPr>
  <p:slideViewPr>
    <p:cSldViewPr>
      <p:cViewPr>
        <p:scale>
          <a:sx n="107" d="100"/>
          <a:sy n="107" d="100"/>
        </p:scale>
        <p:origin x="6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7EEF6C8E-7052-484F-8DD6-1C79461180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4096A6D-8120-4E75-8ABB-A4D949DDD2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DC6FA2-E201-44B1-A790-19176E2717F5}" type="datetimeFigureOut">
              <a:rPr lang="ja-JP" altLang="en-US"/>
              <a:pPr>
                <a:defRPr/>
              </a:pPr>
              <a:t>2023/12/2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605D6AA-4556-4E4B-9F74-D8D5BBF6A0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D47EB66-0B51-457F-9184-0BDDFF9B1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6A258B-9A64-4B7E-8C08-19D0F80467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85330D4-EC66-461B-9542-5F483DEDE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6422F0-A382-497E-8045-22B5267ACB3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97B2FB-D663-4690-95C6-98EAA3FD3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6D69A4-E012-4781-ABC2-0DCBDA84A6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85930BC-7C65-45E6-8517-A291BC0B0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2149B31-94A9-490C-BAF7-D4F735FB2E54}" type="slidenum">
              <a:rPr lang="ja-JP" altLang="en-US" sz="1200"/>
              <a:pPr eaLnBrk="1" hangingPunct="1"/>
              <a:t>1</a:t>
            </a:fld>
            <a:endParaRPr lang="en-US" altLang="ja-JP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8AA0E-DF3D-471E-B372-2CD29B442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AA621-B66C-458D-A02C-F38E7EE28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0B442-0409-40A2-B310-193D285DF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37BAA-6DA6-4239-BA87-4C798D42A0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75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B07D1-9388-4C8B-957F-C40242FAA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E0C22-B20E-46D9-8503-47BAC74D6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3B6BA-A2A0-432D-8637-C3A7C9D63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E1DBA-68FF-4EFF-A7F4-1CBB6BE210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31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DD9DD-2F1B-48C3-8ADC-DC6B9586C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E472F-4048-4048-9A7D-53073C4DE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3C51-40E6-4518-9B6C-218A6C02B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1DDF5-736F-4934-8CFC-65AADC6F38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2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7DC247-8B0D-4439-AD01-96075925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4226B-47CF-4305-A28E-1BAAF988A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A63AD6-4FE9-4965-A3AF-0089E4707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D632D-8F06-480C-972E-80DBED1C2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0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E7FD3-0116-4E6C-92C1-F4897C84D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F8004-12DF-41D4-9838-BECE7F794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73DA37-79F4-40F4-9C1B-7BB713A67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EE4E0-EF6D-4A5E-998C-B118ACAEEE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831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A162D-9294-402C-B85B-D7E7AB940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DA507-A488-47EB-ABC8-AA560DABD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0E15E-01D9-4C35-98E1-A0E080AFF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A6FBD-6368-4A22-9057-6DB7864A11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78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958DCC-AD92-4716-A6E8-1984E83DB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12A9D3-6704-4010-8A59-E90960B9D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0FCE6C-94F0-4557-A1CB-13E20F94C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B62D-383C-40C7-B8D8-6FC2BAEB91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76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EE07DE-A1E8-4468-8EC0-6CB702901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42C311-AD42-4D7B-B1E7-B2D8AB376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A60A7-A6BF-438C-A99D-74594E854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924FB-70FB-42DF-934A-919BC519E7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90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9305A-8583-4F40-93BF-EA41EABFC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65809-DB26-4154-A500-AF2182547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6A25F3-AA1E-4FEF-BCD1-A965BEEE6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88047-955A-49CB-9DD9-53677F35BB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20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CF4FA-30F3-4927-BAE1-8FD1D2326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D4BFD-E480-4DE1-9858-8E106050F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03795-03A5-481B-B115-0C0018D54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EE9D3-B76F-4AB2-8F06-E9F2670D72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06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09D1F-AC38-4C93-BCB3-B522C8367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C983B-CEE0-4014-9DEE-AD9A7504A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049F5-E289-4B0A-BD71-88A8278BA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9FF92-2F56-4DEA-AE4E-A7EC729680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3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D18767-0F86-4EAA-A021-28DB8921F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FAA5E8-04B3-464A-BD98-19D47CE4C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D57CD1-F17C-44F9-AFBD-52CD532E8D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17EFAA-2B19-45BE-BD43-F155E28B67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C1FF68-39E6-4A86-BD79-CEBD08A83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27374-E919-4303-A85E-DC1095E82A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7722B884-A24F-4BDC-A1A6-B869B595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600"/>
            <a:ext cx="864235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/>
              <a:t>がんゲノム検査データベース利用研究とその周辺</a:t>
            </a:r>
            <a:endParaRPr lang="ja-JP" altLang="en-US" dirty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600" dirty="0"/>
              <a:t>キーワード［がんゲノム検査，遺伝性腫瘍，</a:t>
            </a:r>
            <a:r>
              <a:rPr lang="en-US" altLang="ja-JP" sz="1600" dirty="0">
                <a:latin typeface="+mj-ea"/>
                <a:ea typeface="+mj-ea"/>
              </a:rPr>
              <a:t>C-CAT</a:t>
            </a:r>
            <a:r>
              <a:rPr lang="ja-JP" altLang="en-US" sz="1600" dirty="0"/>
              <a:t>データベース］　</a:t>
            </a:r>
            <a:r>
              <a:rPr lang="ja-JP" altLang="en-US" dirty="0"/>
              <a:t>　　助教　鈴木 修平　</a:t>
            </a:r>
          </a:p>
        </p:txBody>
      </p:sp>
      <p:sp>
        <p:nvSpPr>
          <p:cNvPr id="2053" name="Text Box 31">
            <a:extLst>
              <a:ext uri="{FF2B5EF4-FFF2-40B4-BE49-F238E27FC236}">
                <a16:creationId xmlns:a16="http://schemas.microsoft.com/office/drawing/2014/main" id="{43081B01-AC77-497C-893A-52F22DB3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5084763"/>
            <a:ext cx="442753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chemeClr val="accent2"/>
                </a:solidFill>
              </a:rPr>
              <a:t>分　  野：</a:t>
            </a:r>
            <a:r>
              <a:rPr lang="ja-JP" altLang="en-US" sz="1200" dirty="0"/>
              <a:t>　がんゲノム医療</a:t>
            </a:r>
            <a:endParaRPr lang="en-US" altLang="en-US" sz="1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 dirty="0">
                <a:solidFill>
                  <a:schemeClr val="accent2"/>
                </a:solidFill>
              </a:rPr>
              <a:t>専　  門：</a:t>
            </a:r>
            <a:r>
              <a:rPr lang="ja-JP" altLang="en-US" sz="1200" dirty="0"/>
              <a:t>　腫瘍内科、遺伝性腫瘍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E-mail</a:t>
            </a:r>
            <a:r>
              <a:rPr lang="ja-JP" altLang="en-US" sz="1200" dirty="0"/>
              <a:t> ：</a:t>
            </a:r>
            <a:r>
              <a:rPr lang="en-US" altLang="ja-JP" sz="1200" dirty="0"/>
              <a:t> s-</a:t>
            </a:r>
            <a:r>
              <a:rPr lang="en-US" altLang="ja-JP" sz="1200" dirty="0" err="1"/>
              <a:t>suzuki</a:t>
            </a:r>
            <a:r>
              <a:rPr lang="ja-JP" altLang="en-US" sz="1200" dirty="0"/>
              <a:t>　　</a:t>
            </a:r>
            <a:r>
              <a:rPr lang="en-US" altLang="ja-JP" sz="1200" dirty="0"/>
              <a:t>med.id.yamagata-u.ac.jp</a:t>
            </a:r>
            <a:r>
              <a:rPr lang="ja-JP" altLang="en-US" sz="1200" dirty="0"/>
              <a:t> </a:t>
            </a:r>
            <a:endParaRPr lang="en-US" altLang="ja-JP" sz="1200" dirty="0"/>
          </a:p>
          <a:p>
            <a:pPr eaLnBrk="1" hangingPunct="1"/>
            <a:r>
              <a:rPr lang="en-US" altLang="ja-JP" sz="1200" dirty="0"/>
              <a:t>Tel  </a:t>
            </a:r>
            <a:r>
              <a:rPr lang="ja-JP" altLang="en-US" sz="1200" dirty="0"/>
              <a:t>： </a:t>
            </a:r>
            <a:r>
              <a:rPr lang="en-US" altLang="ja-JP" sz="1200" dirty="0"/>
              <a:t>023- 628-5534     </a:t>
            </a:r>
            <a:r>
              <a:rPr lang="ja-JP" altLang="en-US" sz="1200" dirty="0"/>
              <a:t>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1200" dirty="0"/>
              <a:t>Fax</a:t>
            </a:r>
            <a:r>
              <a:rPr lang="ja-JP" altLang="en-US" sz="1200" dirty="0"/>
              <a:t> ： </a:t>
            </a:r>
            <a:r>
              <a:rPr lang="en-US" altLang="ja-JP" sz="1200" dirty="0"/>
              <a:t>023- 628-5225    </a:t>
            </a:r>
            <a:r>
              <a:rPr lang="ja-JP" altLang="en-US" sz="1200" dirty="0"/>
              <a:t>　　</a:t>
            </a:r>
            <a:r>
              <a:rPr lang="ja-JP" altLang="en-US" sz="1200" dirty="0">
                <a:solidFill>
                  <a:srgbClr val="FF0000"/>
                </a:solidFill>
              </a:rPr>
              <a:t> 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1200" dirty="0"/>
              <a:t>HP  </a:t>
            </a:r>
            <a:r>
              <a:rPr lang="ja-JP" altLang="en-US" sz="1200" dirty="0"/>
              <a:t>： </a:t>
            </a:r>
            <a:r>
              <a:rPr lang="en-US" altLang="ja-JP" sz="1200" dirty="0"/>
              <a:t>https://researchmap.jp/shuheisuzuki</a:t>
            </a:r>
            <a:endParaRPr lang="en-US" altLang="ja-JP" sz="1200" b="1" dirty="0"/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FD0DDFC5-833C-4D19-8010-E3E594A1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341438"/>
            <a:ext cx="4429125" cy="360098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内容：日本でがんゲノム医療が保険適応となり５年ほど経過しました。２０２３年１０月時点で６４０００件のデータが国立がんセンター中央病院にある「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C-CAT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Center for Cancer Genomics and Advanced Therapeutics 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）」という組織に保管されています。そのデータを私たちアカデミアは無料で利用することができます。遺伝子の結果だけでなく、どういった抗がん剤が有効だったのか？　や、副作用はどういったものが出たのか？　家族性腫瘍の表現はどうか？　など、多くのデータが紐づけられて保管されています。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データの利用にあたっては、本学の倫理審査委員会の承認を得たうえで、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C-CAT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利活用審査委員会の承認を受け、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C-CAT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と本学とで利用契約を結ぶ必要があります。私たちは、これまでいくつかの研究成果を報告しており、現在は病院や診療科・職種をまたいでの研究団体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YU-COE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M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）「やまがた遺伝性腫瘍研究拠点」として活動しています！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アピールポイント：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がん薬物療法専門医・臨床遺伝専門医・遺伝性腫瘍専門医です。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山形はゲノム検査が比較的さかんに行われ、さまざまな解析や報告を行ってきました。創薬のヒント・病態の解析・新規研究の遺伝子の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real world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での感触など、ぜひお気軽に御相談ください！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055" name="テキスト ボックス 36">
            <a:extLst>
              <a:ext uri="{FF2B5EF4-FFF2-40B4-BE49-F238E27FC236}">
                <a16:creationId xmlns:a16="http://schemas.microsoft.com/office/drawing/2014/main" id="{15D5E6AF-50AA-45DB-AD9B-C1623989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19100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/>
              <a:t>図解</a:t>
            </a:r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ja-JP" altLang="en-US" sz="12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1F1618-D8BD-4197-BFEE-803B4BC8D55F}"/>
              </a:ext>
            </a:extLst>
          </p:cNvPr>
          <p:cNvSpPr/>
          <p:nvPr/>
        </p:nvSpPr>
        <p:spPr>
          <a:xfrm>
            <a:off x="7874000" y="5321300"/>
            <a:ext cx="1020763" cy="1260475"/>
          </a:xfrm>
          <a:prstGeom prst="rect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000" dirty="0">
                <a:solidFill>
                  <a:schemeClr val="tx1"/>
                </a:solidFill>
              </a:rPr>
              <a:t>写真の貼り付け願います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817AAB-40AF-1C59-0761-A8DD477C8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89" y="5643661"/>
            <a:ext cx="341406" cy="3231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92EF09-CE7C-25A0-765F-C11362A47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/>
          <a:stretch/>
        </p:blipFill>
        <p:spPr>
          <a:xfrm>
            <a:off x="7899614" y="5321300"/>
            <a:ext cx="969534" cy="12604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8B340D-BE73-5A22-4E72-19E7A6379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4725144"/>
            <a:ext cx="4191000" cy="19645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0A763AB-486D-D335-601A-46376C1B2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09" y="1664138"/>
            <a:ext cx="1074893" cy="644264"/>
          </a:xfrm>
          <a:prstGeom prst="rect">
            <a:avLst/>
          </a:prstGeom>
        </p:spPr>
      </p:pic>
      <p:pic>
        <p:nvPicPr>
          <p:cNvPr id="11" name="Picture 2" descr="個別化医療のイメージ">
            <a:extLst>
              <a:ext uri="{FF2B5EF4-FFF2-40B4-BE49-F238E27FC236}">
                <a16:creationId xmlns:a16="http://schemas.microsoft.com/office/drawing/2014/main" id="{B9638306-9D8C-126E-E1CC-FD02D52A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4" y="2678044"/>
            <a:ext cx="4077284" cy="18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次世代シーケンサー">
            <a:extLst>
              <a:ext uri="{FF2B5EF4-FFF2-40B4-BE49-F238E27FC236}">
                <a16:creationId xmlns:a16="http://schemas.microsoft.com/office/drawing/2014/main" id="{8AD5332C-E4C9-559E-68AD-FABCE893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3877"/>
            <a:ext cx="2408850" cy="10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電子カルテ">
            <a:extLst>
              <a:ext uri="{FF2B5EF4-FFF2-40B4-BE49-F238E27FC236}">
                <a16:creationId xmlns:a16="http://schemas.microsoft.com/office/drawing/2014/main" id="{E9DD8E91-CD0A-021F-34B2-8B704ECA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83" y="1536427"/>
            <a:ext cx="1194485" cy="9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336</Words>
  <Application>Microsoft Office PowerPoint</Application>
  <PresentationFormat>画面に合わせる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標準デザイン</vt:lpstr>
      <vt:lpstr>PowerPoint プレゼンテーション</vt:lpstr>
    </vt:vector>
  </TitlesOfParts>
  <Company>Yamagata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 research</dc:creator>
  <cp:lastModifiedBy>Shuhei Suzuki</cp:lastModifiedBy>
  <cp:revision>115</cp:revision>
  <dcterms:created xsi:type="dcterms:W3CDTF">2006-01-13T03:31:01Z</dcterms:created>
  <dcterms:modified xsi:type="dcterms:W3CDTF">2023-12-02T13:39:09Z</dcterms:modified>
</cp:coreProperties>
</file>