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56" autoAdjust="0"/>
  </p:normalViewPr>
  <p:slideViewPr>
    <p:cSldViewPr>
      <p:cViewPr varScale="1">
        <p:scale>
          <a:sx n="116" d="100"/>
          <a:sy n="116" d="100"/>
        </p:scale>
        <p:origin x="72" y="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7EEF6C8E-7052-484F-8DD6-1C79461180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4096A6D-8120-4E75-8ABB-A4D949DDD2A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DDC6FA2-E201-44B1-A790-19176E2717F5}" type="datetimeFigureOut">
              <a:rPr lang="ja-JP" altLang="en-US"/>
              <a:pPr>
                <a:defRPr/>
              </a:pPr>
              <a:t>2023/11/13</a:t>
            </a:fld>
            <a:endParaRPr lang="ja-JP" altLang="en-US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9605D6AA-4556-4E4B-9F74-D8D5BBF6A0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AD47EB66-0B51-457F-9184-0BDDFF9B1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6A258B-9A64-4B7E-8C08-19D0F80467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85330D4-EC66-461B-9542-5F483DEDEA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6422F0-A382-497E-8045-22B5267ACB3F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297B2FB-D663-4690-95C6-98EAA3FD31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66D69A4-E012-4781-ABC2-0DCBDA84A6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85930BC-7C65-45E6-8517-A291BC0B0C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52149B31-94A9-490C-BAF7-D4F735FB2E54}" type="slidenum">
              <a:rPr lang="ja-JP" altLang="en-US" sz="1200"/>
              <a:pPr eaLnBrk="1" hangingPunct="1"/>
              <a:t>1</a:t>
            </a:fld>
            <a:endParaRPr lang="en-US" altLang="ja-JP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48AA0E-DF3D-471E-B372-2CD29B442D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5AA621-B66C-458D-A02C-F38E7EE28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80B442-0409-40A2-B310-193D285DF3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37BAA-6DA6-4239-BA87-4C798D42A00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875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FB07D1-9388-4C8B-957F-C40242FAAD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CE0C22-B20E-46D9-8503-47BAC74D61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63B6BA-A2A0-432D-8637-C3A7C9D632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E1DBA-68FF-4EFF-A7F4-1CBB6BE2100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0312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4DD9DD-2F1B-48C3-8ADC-DC6B9586CE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5E472F-4048-4048-9A7D-53073C4DE0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8B3C51-40E6-4518-9B6C-218A6C02B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A1DDF5-736F-4934-8CFC-65AADC6F381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221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7DC247-8B0D-4439-AD01-960759252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04226B-47CF-4305-A28E-1BAAF988AF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A63AD6-4FE9-4965-A3AF-0089E4707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D632D-8F06-480C-972E-80DBED1C2EF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102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2E7FD3-0116-4E6C-92C1-F4897C84D1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5F8004-12DF-41D4-9838-BECE7F794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73DA37-79F4-40F4-9C1B-7BB713A67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EE4E0-EF6D-4A5E-998C-B118ACAEEE4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831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4A162D-9294-402C-B85B-D7E7AB9409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3DA507-A488-47EB-ABC8-AA560DABDD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A0E15E-01D9-4C35-98E1-A0E080AFF2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A6FBD-6368-4A22-9057-6DB7864A110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778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F958DCC-AD92-4716-A6E8-1984E83DB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512A9D3-6704-4010-8A59-E90960B9D7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20FCE6C-94F0-4557-A1CB-13E20F94C4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BB62D-383C-40C7-B8D8-6FC2BAEB91B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767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EE07DE-A1E8-4468-8EC0-6CB7029012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42C311-AD42-4D7B-B1E7-B2D8AB3765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1A60A7-A6BF-438C-A99D-74594E854E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924FB-70FB-42DF-934A-919BC519E75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6902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229305A-8583-4F40-93BF-EA41EABFCE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865809-DB26-4154-A500-AF21825474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B6A25F3-AA1E-4FEF-BCD1-A965BEEE6B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288047-955A-49CB-9DD9-53677F35BB8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520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FCF4FA-30F3-4927-BAE1-8FD1D23268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AD4BFD-E480-4DE1-9858-8E106050FA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603795-03A5-481B-B115-0C0018D541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EE9D3-B76F-4AB2-8F06-E9F2670D725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4306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F09D1F-AC38-4C93-BCB3-B522C83676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C983B-CEE0-4014-9DEE-AD9A7504A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5049F5-E289-4B0A-BD71-88A8278BA6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9FF92-2F56-4DEA-AE4E-A7EC729680A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632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FD18767-0F86-4EAA-A021-28DB8921F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7FAA5E8-04B3-464A-BD98-19D47CE4C7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ED57CD1-F17C-44F9-AFBD-52CD532E8D5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17EFAA-2B19-45BE-BD43-F155E28B67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0C1FF68-39E6-4A86-BD79-CEBD08A831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827374-E919-4303-A85E-DC1095E82AA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31">
            <a:extLst>
              <a:ext uri="{FF2B5EF4-FFF2-40B4-BE49-F238E27FC236}">
                <a16:creationId xmlns:a16="http://schemas.microsoft.com/office/drawing/2014/main" id="{43081B01-AC77-497C-893A-52F22DB34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074" y="5105778"/>
            <a:ext cx="4427538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200" dirty="0">
                <a:solidFill>
                  <a:schemeClr val="accent2"/>
                </a:solidFill>
              </a:rPr>
              <a:t>分　  野：</a:t>
            </a:r>
            <a:r>
              <a:rPr lang="ja-JP" altLang="en-US" sz="1200" dirty="0"/>
              <a:t>　機械システム工学</a:t>
            </a:r>
            <a:endParaRPr lang="en-US" altLang="en-US" sz="1200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eaLnBrk="1" hangingPunct="1"/>
            <a:r>
              <a:rPr lang="ja-JP" altLang="en-US" sz="1200" dirty="0">
                <a:solidFill>
                  <a:schemeClr val="accent2"/>
                </a:solidFill>
              </a:rPr>
              <a:t>専　  門：</a:t>
            </a:r>
            <a:r>
              <a:rPr lang="ja-JP" altLang="en-US" sz="1200" dirty="0"/>
              <a:t>　ロボット工学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 eaLnBrk="1" hangingPunct="1"/>
            <a:endParaRPr lang="en-US" altLang="ja-JP" sz="1200" dirty="0"/>
          </a:p>
          <a:p>
            <a:pPr eaLnBrk="1" hangingPunct="1"/>
            <a:r>
              <a:rPr lang="en-US" altLang="ja-JP" sz="1200" dirty="0"/>
              <a:t>E-mail</a:t>
            </a:r>
            <a:r>
              <a:rPr lang="ja-JP" altLang="en-US" sz="1200" dirty="0"/>
              <a:t> ： </a:t>
            </a:r>
            <a:r>
              <a:rPr lang="en-US" altLang="ja-JP" sz="1200" dirty="0"/>
              <a:t>tomori@yz.yamagata-u.ac.jp</a:t>
            </a:r>
          </a:p>
          <a:p>
            <a:pPr eaLnBrk="1" hangingPunct="1"/>
            <a:r>
              <a:rPr lang="en-US" altLang="ja-JP" sz="1200" dirty="0"/>
              <a:t>Tel  </a:t>
            </a:r>
            <a:r>
              <a:rPr lang="ja-JP" altLang="en-US" sz="1200" dirty="0"/>
              <a:t>： </a:t>
            </a:r>
            <a:r>
              <a:rPr lang="en-US" altLang="ja-JP" sz="1200" dirty="0"/>
              <a:t>0238-26-3217</a:t>
            </a:r>
            <a:r>
              <a:rPr lang="ja-JP" altLang="en-US" sz="1200" dirty="0"/>
              <a:t>　　</a:t>
            </a:r>
            <a:r>
              <a:rPr lang="en-US" altLang="ja-JP" sz="1200" dirty="0"/>
              <a:t> </a:t>
            </a:r>
          </a:p>
          <a:p>
            <a:pPr eaLnBrk="1" hangingPunct="1"/>
            <a:r>
              <a:rPr lang="ja-JP" altLang="en-US" sz="1200" dirty="0">
                <a:solidFill>
                  <a:srgbClr val="FF0000"/>
                </a:solidFill>
              </a:rPr>
              <a:t>　</a:t>
            </a:r>
            <a:r>
              <a:rPr lang="ja-JP" altLang="en-US" sz="1200" dirty="0"/>
              <a:t>　　</a:t>
            </a:r>
          </a:p>
          <a:p>
            <a:pPr eaLnBrk="1" hangingPunct="1"/>
            <a:r>
              <a:rPr lang="en-US" altLang="ja-JP" sz="1200" dirty="0"/>
              <a:t>HP  </a:t>
            </a:r>
            <a:r>
              <a:rPr lang="ja-JP" altLang="en-US" sz="1200" dirty="0"/>
              <a:t>： </a:t>
            </a:r>
            <a:r>
              <a:rPr lang="en-US" altLang="ja-JP" sz="1200" dirty="0"/>
              <a:t>http://tomori.yz.yamagata-u.ac.jp/</a:t>
            </a:r>
          </a:p>
          <a:p>
            <a:pPr eaLnBrk="1" hangingPunct="1"/>
            <a:endParaRPr lang="en-US" altLang="ja-JP" sz="1200" b="1" dirty="0"/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7722B884-A24F-4BDC-A1A6-B869B595F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28600"/>
            <a:ext cx="8642350" cy="83099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dirty="0"/>
              <a:t>人工筋肉の開発・制御とソフトロボットへの応用</a:t>
            </a:r>
            <a:endParaRPr lang="ja-JP" altLang="en-US" dirty="0">
              <a:solidFill>
                <a:srgbClr val="FF0000"/>
              </a:solidFill>
              <a:latin typeface="ＭＳ Ｐゴシック" pitchFamily="50" charset="-128"/>
            </a:endParaRPr>
          </a:p>
          <a:p>
            <a:pPr>
              <a:defRPr/>
            </a:pPr>
            <a:r>
              <a:rPr lang="ja-JP" altLang="en-US" sz="1600" dirty="0"/>
              <a:t>キーワード［ソフトアクチュエータ，人工筋肉，空気圧］　</a:t>
            </a:r>
            <a:r>
              <a:rPr lang="ja-JP" altLang="en-US" dirty="0"/>
              <a:t>　　　　　　助教　戸森　央貴　</a:t>
            </a:r>
          </a:p>
        </p:txBody>
      </p:sp>
      <p:sp>
        <p:nvSpPr>
          <p:cNvPr id="36" name="Text Box 35">
            <a:extLst>
              <a:ext uri="{FF2B5EF4-FFF2-40B4-BE49-F238E27FC236}">
                <a16:creationId xmlns:a16="http://schemas.microsoft.com/office/drawing/2014/main" id="{FD0DDFC5-833C-4D19-8010-E3E594A1C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1341438"/>
            <a:ext cx="4429125" cy="3600986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内容：</a:t>
            </a:r>
          </a:p>
          <a:p>
            <a:pPr>
              <a:defRPr/>
            </a:pP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　ゴムと繊維素材で構成された</a:t>
            </a:r>
            <a:r>
              <a:rPr lang="ja-JP" altLang="en-US" sz="1200" dirty="0">
                <a:solidFill>
                  <a:srgbClr val="FF0000"/>
                </a:solidFill>
                <a:latin typeface="ＭＳ Ｐゴシック" pitchFamily="50" charset="-128"/>
              </a:rPr>
              <a:t>空気圧ゴム人工筋肉</a:t>
            </a: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は圧縮空気で駆動し、繊維の配置によって伸縮や湾曲など様々な動作を生み出します。人工筋肉はその</a:t>
            </a:r>
            <a:r>
              <a:rPr lang="ja-JP" altLang="en-US" sz="1200" dirty="0">
                <a:solidFill>
                  <a:srgbClr val="FF0000"/>
                </a:solidFill>
                <a:latin typeface="ＭＳ Ｐゴシック" pitchFamily="50" charset="-128"/>
              </a:rPr>
              <a:t>柔軟性や軽さ</a:t>
            </a: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が特徴であり、ロボットに応用することで周囲の人や物と</a:t>
            </a:r>
            <a:r>
              <a:rPr lang="ja-JP" altLang="en-US" sz="1200" dirty="0">
                <a:solidFill>
                  <a:srgbClr val="FF0000"/>
                </a:solidFill>
                <a:latin typeface="ＭＳ Ｐゴシック" pitchFamily="50" charset="-128"/>
              </a:rPr>
              <a:t>安全に接触</a:t>
            </a: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することができます。さらに</a:t>
            </a:r>
            <a:r>
              <a:rPr lang="ja-JP" altLang="en-US" sz="1200" dirty="0">
                <a:solidFill>
                  <a:srgbClr val="FF0000"/>
                </a:solidFill>
                <a:latin typeface="ＭＳ Ｐゴシック" pitchFamily="50" charset="-128"/>
              </a:rPr>
              <a:t>出力密度も高く</a:t>
            </a: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、実用的なレベルでの作業を行うこともできます。</a:t>
            </a:r>
            <a:endParaRPr lang="en-US" altLang="ja-JP" sz="1200" dirty="0">
              <a:solidFill>
                <a:srgbClr val="FF0000"/>
              </a:solidFill>
              <a:latin typeface="ＭＳ Ｐゴシック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rgbClr val="FF0000"/>
                </a:solidFill>
                <a:latin typeface="ＭＳ Ｐゴシック" pitchFamily="50" charset="-128"/>
              </a:rPr>
              <a:t>　</a:t>
            </a:r>
            <a:r>
              <a:rPr lang="ja-JP" altLang="en-US" sz="1200" dirty="0">
                <a:solidFill>
                  <a:schemeClr val="tx1"/>
                </a:solidFill>
                <a:latin typeface="ＭＳ Ｐゴシック" pitchFamily="50" charset="-128"/>
              </a:rPr>
              <a:t>本研究室では</a:t>
            </a: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この人工筋肉を構造面、材料面からのアプローチによって改良し、</a:t>
            </a:r>
            <a:r>
              <a:rPr lang="ja-JP" altLang="en-US" sz="1200" dirty="0">
                <a:solidFill>
                  <a:schemeClr val="tx1"/>
                </a:solidFill>
                <a:latin typeface="ＭＳ Ｐゴシック" pitchFamily="50" charset="-128"/>
              </a:rPr>
              <a:t>ソフトロボットへの応用を進めています。人工筋肉で駆動する</a:t>
            </a:r>
            <a:r>
              <a:rPr lang="ja-JP" altLang="en-US" sz="1200" dirty="0">
                <a:solidFill>
                  <a:srgbClr val="FF0000"/>
                </a:solidFill>
                <a:latin typeface="ＭＳ Ｐゴシック" pitchFamily="50" charset="-128"/>
              </a:rPr>
              <a:t>パワーアシストスーツ</a:t>
            </a:r>
            <a:r>
              <a:rPr lang="ja-JP" altLang="en-US" sz="1200" dirty="0">
                <a:solidFill>
                  <a:schemeClr val="tx1"/>
                </a:solidFill>
                <a:latin typeface="ＭＳ Ｐゴシック" pitchFamily="50" charset="-128"/>
              </a:rPr>
              <a:t>は</a:t>
            </a:r>
            <a:r>
              <a:rPr lang="ja-JP" altLang="en-US" sz="1200" dirty="0">
                <a:solidFill>
                  <a:srgbClr val="FF0000"/>
                </a:solidFill>
                <a:latin typeface="ＭＳ Ｐゴシック" pitchFamily="50" charset="-128"/>
              </a:rPr>
              <a:t>スマートな構造と高出力</a:t>
            </a:r>
            <a:r>
              <a:rPr lang="ja-JP" altLang="en-US" sz="1200" dirty="0">
                <a:solidFill>
                  <a:schemeClr val="tx1"/>
                </a:solidFill>
                <a:latin typeface="ＭＳ Ｐゴシック" pitchFamily="50" charset="-128"/>
              </a:rPr>
              <a:t>を実現し、</a:t>
            </a:r>
            <a:r>
              <a:rPr lang="ja-JP" altLang="en-US" sz="1200" dirty="0">
                <a:solidFill>
                  <a:srgbClr val="FF0000"/>
                </a:solidFill>
                <a:latin typeface="ＭＳ Ｐゴシック" pitchFamily="50" charset="-128"/>
              </a:rPr>
              <a:t>防水・防塵性</a:t>
            </a:r>
            <a:r>
              <a:rPr lang="ja-JP" altLang="en-US" sz="1200" dirty="0">
                <a:solidFill>
                  <a:schemeClr val="tx1"/>
                </a:solidFill>
                <a:latin typeface="ＭＳ Ｐゴシック" pitchFamily="50" charset="-128"/>
              </a:rPr>
              <a:t>の高さから農業用にも適しています。他にも軽量な人工筋肉はマニピュレータの多自由度化にも向いており、湾曲ユニットの連結により象の鼻のような柔軟なマニピュレータの開発が可能です。また人工筋肉でフレーム構造を構成した</a:t>
            </a:r>
            <a:r>
              <a:rPr lang="ja-JP" altLang="en-US" sz="1200" dirty="0">
                <a:solidFill>
                  <a:srgbClr val="FF0000"/>
                </a:solidFill>
                <a:latin typeface="ＭＳ Ｐゴシック" pitchFamily="50" charset="-128"/>
              </a:rPr>
              <a:t>自歪ロボット</a:t>
            </a:r>
            <a:r>
              <a:rPr lang="ja-JP" altLang="en-US" sz="1200" dirty="0">
                <a:solidFill>
                  <a:schemeClr val="tx1"/>
                </a:solidFill>
                <a:latin typeface="ＭＳ Ｐゴシック" pitchFamily="50" charset="-128"/>
              </a:rPr>
              <a:t>は周囲との接触に強い探査ロボットの開発が可能です。</a:t>
            </a:r>
            <a:endParaRPr lang="en-US" altLang="ja-JP" sz="12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defRPr/>
            </a:pPr>
            <a:endParaRPr lang="en-US" altLang="ja-JP" sz="12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アピールポイント：</a:t>
            </a:r>
            <a:endParaRPr lang="en-US" altLang="ja-JP" sz="12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</a:rPr>
              <a:t>　人工筋肉の応用研究を進め、社会で広く使われるアクチュエータを目指します。様々な機能性材料にも目を向け、新機構のアクチュエータ開発にも取り組みます。</a:t>
            </a:r>
            <a:endParaRPr lang="en-US" altLang="ja-JP" sz="1200" dirty="0">
              <a:solidFill>
                <a:srgbClr val="FF0000"/>
              </a:solidFill>
              <a:latin typeface="ＭＳ Ｐゴシック" pitchFamily="50" charset="-128"/>
              <a:sym typeface="Wingdings" panose="05000000000000000000" pitchFamily="2" charset="2"/>
            </a:endParaRPr>
          </a:p>
        </p:txBody>
      </p:sp>
      <p:sp>
        <p:nvSpPr>
          <p:cNvPr id="2055" name="テキスト ボックス 36">
            <a:extLst>
              <a:ext uri="{FF2B5EF4-FFF2-40B4-BE49-F238E27FC236}">
                <a16:creationId xmlns:a16="http://schemas.microsoft.com/office/drawing/2014/main" id="{15D5E6AF-50AA-45DB-AD9B-C16239890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41438"/>
            <a:ext cx="4191000" cy="5334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r>
              <a:rPr lang="ja-JP" altLang="en-US" sz="1100" dirty="0"/>
              <a:t>図</a:t>
            </a:r>
            <a:r>
              <a:rPr lang="en-US" altLang="ja-JP" sz="1100" dirty="0"/>
              <a:t>1</a:t>
            </a:r>
            <a:r>
              <a:rPr lang="ja-JP" altLang="en-US" sz="1100" dirty="0"/>
              <a:t>　スマート構造のパワーアシストスーツ</a:t>
            </a:r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r>
              <a:rPr lang="ja-JP" altLang="en-US" sz="1100" dirty="0"/>
              <a:t>図</a:t>
            </a:r>
            <a:r>
              <a:rPr lang="en-US" altLang="ja-JP" sz="1100" dirty="0"/>
              <a:t>2</a:t>
            </a:r>
            <a:r>
              <a:rPr lang="ja-JP" altLang="en-US" sz="1100" dirty="0"/>
              <a:t>　マニピュレータのための湾曲ユニット</a:t>
            </a:r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r>
              <a:rPr lang="ja-JP" altLang="en-US" sz="1100" dirty="0"/>
              <a:t>図</a:t>
            </a:r>
            <a:r>
              <a:rPr lang="en-US" altLang="ja-JP" sz="1100" dirty="0"/>
              <a:t>3</a:t>
            </a:r>
            <a:r>
              <a:rPr lang="ja-JP" altLang="en-US" sz="1100" dirty="0"/>
              <a:t>　自歪ロボットの走行の様子</a:t>
            </a:r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endParaRPr lang="en-US" altLang="ja-JP" sz="1100" dirty="0"/>
          </a:p>
          <a:p>
            <a:pPr eaLnBrk="1" hangingPunct="1"/>
            <a:endParaRPr lang="en-US" altLang="ja-JP" sz="11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1B46405-92E4-4A50-B8D7-383CA9FA65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87"/>
          <a:stretch/>
        </p:blipFill>
        <p:spPr>
          <a:xfrm>
            <a:off x="292479" y="3438237"/>
            <a:ext cx="1903257" cy="105536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0057065-A91F-42A5-AC4D-427371872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05" y="4775444"/>
            <a:ext cx="3435963" cy="154535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3984AE5-51B8-953F-DEC2-EDBCD8A21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2123" y="1479445"/>
            <a:ext cx="2118243" cy="166812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F9DD2B6-C723-21E0-FA60-3EA67CEAE1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57" b="26496"/>
          <a:stretch/>
        </p:blipFill>
        <p:spPr>
          <a:xfrm>
            <a:off x="2360836" y="3429000"/>
            <a:ext cx="1583637" cy="105536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7D0299E-87BD-8C42-3C76-4FFE7F5FB4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405" y="1410930"/>
            <a:ext cx="1993565" cy="17558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2D4C3C7-1C9C-117F-A927-5454A37BD8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4328" y="5246628"/>
            <a:ext cx="1194920" cy="12619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5380</TotalTime>
  <Words>335</Words>
  <Application>Microsoft Office PowerPoint</Application>
  <PresentationFormat>画面に合わせる (4:3)</PresentationFormat>
  <Paragraphs>53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ＭＳ Ｐゴシック</vt:lpstr>
      <vt:lpstr>Calibri</vt:lpstr>
      <vt:lpstr>Times New Roman</vt:lpstr>
      <vt:lpstr>標準デザイン</vt:lpstr>
      <vt:lpstr>PowerPoint プレゼンテーション</vt:lpstr>
    </vt:vector>
  </TitlesOfParts>
  <Company>Yamagata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Hiroshi Iizuka</dc:creator>
  <cp:lastModifiedBy>央貴 戸森</cp:lastModifiedBy>
  <cp:revision>137</cp:revision>
  <dcterms:created xsi:type="dcterms:W3CDTF">2006-01-13T03:31:01Z</dcterms:created>
  <dcterms:modified xsi:type="dcterms:W3CDTF">2023-11-13T05:20:43Z</dcterms:modified>
</cp:coreProperties>
</file>